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4291" r:id="rId6"/>
    <p:sldMasterId id="2147484311" r:id="rId7"/>
    <p:sldMasterId id="2147484318" r:id="rId8"/>
    <p:sldMasterId id="2147484349" r:id="rId9"/>
  </p:sldMasterIdLst>
  <p:notesMasterIdLst>
    <p:notesMasterId r:id="rId25"/>
  </p:notesMasterIdLst>
  <p:handoutMasterIdLst>
    <p:handoutMasterId r:id="rId26"/>
  </p:handoutMasterIdLst>
  <p:sldIdLst>
    <p:sldId id="696" r:id="rId10"/>
    <p:sldId id="764" r:id="rId11"/>
    <p:sldId id="709" r:id="rId12"/>
    <p:sldId id="782" r:id="rId13"/>
    <p:sldId id="767" r:id="rId14"/>
    <p:sldId id="777" r:id="rId15"/>
    <p:sldId id="768" r:id="rId16"/>
    <p:sldId id="770" r:id="rId17"/>
    <p:sldId id="778" r:id="rId18"/>
    <p:sldId id="779" r:id="rId19"/>
    <p:sldId id="701" r:id="rId20"/>
    <p:sldId id="733" r:id="rId21"/>
    <p:sldId id="783" r:id="rId22"/>
    <p:sldId id="784" r:id="rId23"/>
    <p:sldId id="785" r:id="rId24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61717F-CD05-4FAE-92BE-7A3BACE9FDA4}">
          <p14:sldIdLst>
            <p14:sldId id="696"/>
            <p14:sldId id="764"/>
            <p14:sldId id="709"/>
            <p14:sldId id="782"/>
            <p14:sldId id="767"/>
            <p14:sldId id="777"/>
            <p14:sldId id="768"/>
          </p14:sldIdLst>
        </p14:section>
        <p14:section name="Untitled Section" id="{EC86CD74-F4E5-457D-8984-FA0718F00B58}">
          <p14:sldIdLst>
            <p14:sldId id="770"/>
            <p14:sldId id="778"/>
            <p14:sldId id="779"/>
            <p14:sldId id="701"/>
            <p14:sldId id="733"/>
            <p14:sldId id="783"/>
            <p14:sldId id="784"/>
            <p14:sldId id="7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N DOORSLAER Benjamin (AGRI)" initials="BVD" lastIdx="3" clrIdx="0"/>
  <p:cmAuthor id="1" name="HELAINE Sophie (AGRI)" initials="H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A62A"/>
    <a:srgbClr val="0F5494"/>
    <a:srgbClr val="99FF99"/>
    <a:srgbClr val="FF9900"/>
    <a:srgbClr val="FF6600"/>
    <a:srgbClr val="FF66FF"/>
    <a:srgbClr val="006600"/>
    <a:srgbClr val="0C467A"/>
    <a:srgbClr val="FF00FF"/>
    <a:srgbClr val="103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3714" autoAdjust="0"/>
  </p:normalViewPr>
  <p:slideViewPr>
    <p:cSldViewPr>
      <p:cViewPr varScale="1">
        <p:scale>
          <a:sx n="108" d="100"/>
          <a:sy n="108" d="100"/>
        </p:scale>
        <p:origin x="13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96"/>
      </p:cViewPr>
      <p:guideLst>
        <p:guide orient="horz" pos="3105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EBDFB-FD6E-4EC8-8A28-99148335967A}" type="doc">
      <dgm:prSet loTypeId="urn:microsoft.com/office/officeart/2005/8/layout/lProcess3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44359D90-FB3F-47D6-97C7-75DB66B696F2}">
      <dgm:prSet custT="1"/>
      <dgm:spPr>
        <a:solidFill>
          <a:schemeClr val="accent3">
            <a:lumMod val="95000"/>
          </a:schemeClr>
        </a:solidFill>
      </dgm:spPr>
      <dgm:t>
        <a:bodyPr/>
        <a:lstStyle/>
        <a:p>
          <a:pPr rtl="0">
            <a:spcAft>
              <a:spcPts val="600"/>
            </a:spcAft>
          </a:pPr>
          <a:r>
            <a:rPr lang="de-DE" sz="1400" b="1" i="0" u="none" strike="noStrike" kern="0" baseline="0" dirty="0" smtClean="0">
              <a:solidFill>
                <a:srgbClr val="FF0000"/>
              </a:solidFill>
              <a:latin typeface="+mj-lt"/>
              <a:ea typeface="MS PGothic" pitchFamily="34" charset="-128"/>
              <a:cs typeface="ＭＳ Ｐゴシック" charset="0"/>
            </a:rPr>
            <a:t>Förderung eines intelligenten, diversifizierten und krisenfesten Agrarsektors</a:t>
          </a:r>
          <a:endParaRPr lang="de-DE" sz="1400" b="1" kern="0" noProof="0" dirty="0">
            <a:solidFill>
              <a:srgbClr val="FF0000"/>
            </a:solidFill>
            <a:latin typeface="+mj-lt"/>
            <a:ea typeface="+mn-ea"/>
            <a:cs typeface="+mn-cs"/>
          </a:endParaRPr>
        </a:p>
      </dgm:t>
    </dgm:pt>
    <dgm:pt modelId="{A3F65188-516C-4C2B-98FD-D2109D901596}" type="parTrans" cxnId="{3DCBEFAF-8EE1-44E1-B5AF-ACA3483FF81A}">
      <dgm:prSet/>
      <dgm:spPr/>
      <dgm:t>
        <a:bodyPr/>
        <a:lstStyle/>
        <a:p>
          <a:endParaRPr lang="de-DE" noProof="0" dirty="0">
            <a:solidFill>
              <a:srgbClr val="3366CC"/>
            </a:solidFill>
          </a:endParaRPr>
        </a:p>
      </dgm:t>
    </dgm:pt>
    <dgm:pt modelId="{1623419E-9B6F-4650-86EA-235EDD834C78}" type="sibTrans" cxnId="{3DCBEFAF-8EE1-44E1-B5AF-ACA3483FF81A}">
      <dgm:prSet/>
      <dgm:spPr/>
      <dgm:t>
        <a:bodyPr/>
        <a:lstStyle/>
        <a:p>
          <a:endParaRPr lang="de-DE" noProof="0" dirty="0">
            <a:solidFill>
              <a:srgbClr val="3366CC"/>
            </a:solidFill>
          </a:endParaRPr>
        </a:p>
      </dgm:t>
    </dgm:pt>
    <dgm:pt modelId="{3D9390F7-6772-4BE1-B0CA-D0E3BFBE1638}">
      <dgm:prSet custT="1"/>
      <dgm:spPr>
        <a:solidFill>
          <a:schemeClr val="accent3">
            <a:lumMod val="95000"/>
          </a:schemeClr>
        </a:solidFill>
      </dgm:spPr>
      <dgm:t>
        <a:bodyPr/>
        <a:lstStyle/>
        <a:p>
          <a:pPr rtl="0">
            <a:spcAft>
              <a:spcPts val="600"/>
            </a:spcAft>
          </a:pPr>
          <a:r>
            <a:rPr lang="de-DE" sz="1400" b="1" kern="0" noProof="0" dirty="0" smtClean="0">
              <a:solidFill>
                <a:srgbClr val="42A62A"/>
              </a:solidFill>
              <a:latin typeface="+mj-lt"/>
              <a:ea typeface="+mn-ea"/>
              <a:cs typeface="+mn-cs"/>
            </a:rPr>
            <a:t>Stärkung des Beitrags zu den Umwelt- und Klimazielen der EU</a:t>
          </a:r>
          <a:endParaRPr lang="de-DE" sz="1400" b="1" kern="0" noProof="0" dirty="0">
            <a:solidFill>
              <a:srgbClr val="42A62A"/>
            </a:solidFill>
            <a:latin typeface="+mj-lt"/>
            <a:ea typeface="+mn-ea"/>
            <a:cs typeface="+mn-cs"/>
          </a:endParaRPr>
        </a:p>
      </dgm:t>
    </dgm:pt>
    <dgm:pt modelId="{E06AC6FB-3F8D-4909-8672-7F6D4F27C9CC}" type="parTrans" cxnId="{206577FB-C2B0-470F-89E5-10780EA329C2}">
      <dgm:prSet/>
      <dgm:spPr/>
      <dgm:t>
        <a:bodyPr/>
        <a:lstStyle/>
        <a:p>
          <a:endParaRPr lang="de-DE" noProof="0" dirty="0">
            <a:solidFill>
              <a:srgbClr val="3366CC"/>
            </a:solidFill>
          </a:endParaRPr>
        </a:p>
      </dgm:t>
    </dgm:pt>
    <dgm:pt modelId="{E92CC169-F772-4469-9F9E-C726D47B6133}" type="sibTrans" cxnId="{206577FB-C2B0-470F-89E5-10780EA329C2}">
      <dgm:prSet/>
      <dgm:spPr/>
      <dgm:t>
        <a:bodyPr/>
        <a:lstStyle/>
        <a:p>
          <a:endParaRPr lang="de-DE" noProof="0" dirty="0">
            <a:solidFill>
              <a:srgbClr val="3366CC"/>
            </a:solidFill>
          </a:endParaRPr>
        </a:p>
      </dgm:t>
    </dgm:pt>
    <dgm:pt modelId="{36322B61-BA81-4727-8DF0-CD0D5A8378C1}">
      <dgm:prSet custT="1"/>
      <dgm:spPr>
        <a:solidFill>
          <a:schemeClr val="accent3">
            <a:lumMod val="95000"/>
          </a:schemeClr>
        </a:solidFill>
      </dgm:spPr>
      <dgm:t>
        <a:bodyPr/>
        <a:lstStyle/>
        <a:p>
          <a:pPr rtl="0">
            <a:spcAft>
              <a:spcPts val="600"/>
            </a:spcAft>
          </a:pPr>
          <a:r>
            <a:rPr lang="de-DE" sz="1400" b="1" kern="0" noProof="0" dirty="0" smtClean="0">
              <a:solidFill>
                <a:srgbClr val="0070C0"/>
              </a:solidFill>
              <a:latin typeface="+mj-lt"/>
              <a:ea typeface="+mn-ea"/>
              <a:cs typeface="+mn-cs"/>
            </a:rPr>
            <a:t>Stärkung des sozio-ökonomischen Gefüges ländlicher Räume</a:t>
          </a:r>
          <a:endParaRPr lang="de-DE" sz="1400" b="1" kern="0" noProof="0" dirty="0">
            <a:solidFill>
              <a:srgbClr val="0070C0"/>
            </a:solidFill>
            <a:latin typeface="+mj-lt"/>
            <a:ea typeface="+mn-ea"/>
            <a:cs typeface="+mn-cs"/>
          </a:endParaRPr>
        </a:p>
      </dgm:t>
    </dgm:pt>
    <dgm:pt modelId="{9422883E-DAF7-4B14-9718-F4F89381F3E9}" type="sibTrans" cxnId="{CA5A9461-1354-46B2-8F56-7D0F8B7EC474}">
      <dgm:prSet/>
      <dgm:spPr/>
      <dgm:t>
        <a:bodyPr/>
        <a:lstStyle/>
        <a:p>
          <a:endParaRPr lang="de-DE" noProof="0" dirty="0">
            <a:solidFill>
              <a:srgbClr val="3366CC"/>
            </a:solidFill>
          </a:endParaRPr>
        </a:p>
      </dgm:t>
    </dgm:pt>
    <dgm:pt modelId="{735C60ED-5476-4D06-84E0-3AD9F73181E7}" type="parTrans" cxnId="{CA5A9461-1354-46B2-8F56-7D0F8B7EC474}">
      <dgm:prSet/>
      <dgm:spPr/>
      <dgm:t>
        <a:bodyPr/>
        <a:lstStyle/>
        <a:p>
          <a:endParaRPr lang="de-DE" noProof="0" dirty="0">
            <a:solidFill>
              <a:srgbClr val="3366CC"/>
            </a:solidFill>
          </a:endParaRPr>
        </a:p>
      </dgm:t>
    </dgm:pt>
    <dgm:pt modelId="{BAD6D150-3857-4CB9-9D3D-F62876339F5E}" type="pres">
      <dgm:prSet presAssocID="{485EBDFB-FD6E-4EC8-8A28-99148335967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1FBCCF1-9C08-48D7-8BC5-84FA1EF05F04}" type="pres">
      <dgm:prSet presAssocID="{44359D90-FB3F-47D6-97C7-75DB66B696F2}" presName="horFlow" presStyleCnt="0"/>
      <dgm:spPr/>
    </dgm:pt>
    <dgm:pt modelId="{AE58FB29-AA15-45B8-AF01-54E020405D93}" type="pres">
      <dgm:prSet presAssocID="{44359D90-FB3F-47D6-97C7-75DB66B696F2}" presName="bigChev" presStyleLbl="node1" presStyleIdx="0" presStyleCnt="3" custScaleX="213432" custScaleY="208675" custLinFactNeighborX="-181" custLinFactNeighborY="-40725"/>
      <dgm:spPr/>
      <dgm:t>
        <a:bodyPr/>
        <a:lstStyle/>
        <a:p>
          <a:endParaRPr lang="en-GB"/>
        </a:p>
      </dgm:t>
    </dgm:pt>
    <dgm:pt modelId="{D5B818E7-7EB1-4395-B2B3-2B2FF702E293}" type="pres">
      <dgm:prSet presAssocID="{44359D90-FB3F-47D6-97C7-75DB66B696F2}" presName="vSp" presStyleCnt="0"/>
      <dgm:spPr/>
    </dgm:pt>
    <dgm:pt modelId="{3302CEA8-8495-4DB1-9683-820C952FD700}" type="pres">
      <dgm:prSet presAssocID="{3D9390F7-6772-4BE1-B0CA-D0E3BFBE1638}" presName="horFlow" presStyleCnt="0"/>
      <dgm:spPr/>
    </dgm:pt>
    <dgm:pt modelId="{3DBAD366-5E38-4A4F-961C-4B7E0E20FDB3}" type="pres">
      <dgm:prSet presAssocID="{3D9390F7-6772-4BE1-B0CA-D0E3BFBE1638}" presName="bigChev" presStyleLbl="node1" presStyleIdx="1" presStyleCnt="3" custScaleX="213779" custScaleY="193868" custLinFactNeighborX="-447" custLinFactNeighborY="-2229"/>
      <dgm:spPr/>
      <dgm:t>
        <a:bodyPr/>
        <a:lstStyle/>
        <a:p>
          <a:endParaRPr lang="en-GB"/>
        </a:p>
      </dgm:t>
    </dgm:pt>
    <dgm:pt modelId="{9337BC12-A97B-4F1A-9FE3-082281101E28}" type="pres">
      <dgm:prSet presAssocID="{3D9390F7-6772-4BE1-B0CA-D0E3BFBE1638}" presName="vSp" presStyleCnt="0"/>
      <dgm:spPr/>
    </dgm:pt>
    <dgm:pt modelId="{121360A6-9483-4D29-9E2F-DE290110E486}" type="pres">
      <dgm:prSet presAssocID="{36322B61-BA81-4727-8DF0-CD0D5A8378C1}" presName="horFlow" presStyleCnt="0"/>
      <dgm:spPr/>
    </dgm:pt>
    <dgm:pt modelId="{ABB737FA-827E-484E-8497-43B5E5872312}" type="pres">
      <dgm:prSet presAssocID="{36322B61-BA81-4727-8DF0-CD0D5A8378C1}" presName="bigChev" presStyleLbl="node1" presStyleIdx="2" presStyleCnt="3" custScaleX="213432" custScaleY="232969" custLinFactNeighborX="-181" custLinFactNeighborY="-6127"/>
      <dgm:spPr/>
      <dgm:t>
        <a:bodyPr/>
        <a:lstStyle/>
        <a:p>
          <a:endParaRPr lang="en-GB"/>
        </a:p>
      </dgm:t>
    </dgm:pt>
  </dgm:ptLst>
  <dgm:cxnLst>
    <dgm:cxn modelId="{206577FB-C2B0-470F-89E5-10780EA329C2}" srcId="{485EBDFB-FD6E-4EC8-8A28-99148335967A}" destId="{3D9390F7-6772-4BE1-B0CA-D0E3BFBE1638}" srcOrd="1" destOrd="0" parTransId="{E06AC6FB-3F8D-4909-8672-7F6D4F27C9CC}" sibTransId="{E92CC169-F772-4469-9F9E-C726D47B6133}"/>
    <dgm:cxn modelId="{8795D014-B64A-4D28-ABB2-9F455063E7CB}" type="presOf" srcId="{36322B61-BA81-4727-8DF0-CD0D5A8378C1}" destId="{ABB737FA-827E-484E-8497-43B5E5872312}" srcOrd="0" destOrd="0" presId="urn:microsoft.com/office/officeart/2005/8/layout/lProcess3"/>
    <dgm:cxn modelId="{756D9612-63D4-46E3-8C5E-DB3B66F4FFB4}" type="presOf" srcId="{44359D90-FB3F-47D6-97C7-75DB66B696F2}" destId="{AE58FB29-AA15-45B8-AF01-54E020405D93}" srcOrd="0" destOrd="0" presId="urn:microsoft.com/office/officeart/2005/8/layout/lProcess3"/>
    <dgm:cxn modelId="{CA5A9461-1354-46B2-8F56-7D0F8B7EC474}" srcId="{485EBDFB-FD6E-4EC8-8A28-99148335967A}" destId="{36322B61-BA81-4727-8DF0-CD0D5A8378C1}" srcOrd="2" destOrd="0" parTransId="{735C60ED-5476-4D06-84E0-3AD9F73181E7}" sibTransId="{9422883E-DAF7-4B14-9718-F4F89381F3E9}"/>
    <dgm:cxn modelId="{716E5D1F-640A-4384-AF92-2DE087DC0204}" type="presOf" srcId="{485EBDFB-FD6E-4EC8-8A28-99148335967A}" destId="{BAD6D150-3857-4CB9-9D3D-F62876339F5E}" srcOrd="0" destOrd="0" presId="urn:microsoft.com/office/officeart/2005/8/layout/lProcess3"/>
    <dgm:cxn modelId="{FCBD28CB-E014-46F6-A9CC-BE1F90E3EF60}" type="presOf" srcId="{3D9390F7-6772-4BE1-B0CA-D0E3BFBE1638}" destId="{3DBAD366-5E38-4A4F-961C-4B7E0E20FDB3}" srcOrd="0" destOrd="0" presId="urn:microsoft.com/office/officeart/2005/8/layout/lProcess3"/>
    <dgm:cxn modelId="{3DCBEFAF-8EE1-44E1-B5AF-ACA3483FF81A}" srcId="{485EBDFB-FD6E-4EC8-8A28-99148335967A}" destId="{44359D90-FB3F-47D6-97C7-75DB66B696F2}" srcOrd="0" destOrd="0" parTransId="{A3F65188-516C-4C2B-98FD-D2109D901596}" sibTransId="{1623419E-9B6F-4650-86EA-235EDD834C78}"/>
    <dgm:cxn modelId="{4023BA80-1B16-4E09-B688-A02DEAFC8540}" type="presParOf" srcId="{BAD6D150-3857-4CB9-9D3D-F62876339F5E}" destId="{D1FBCCF1-9C08-48D7-8BC5-84FA1EF05F04}" srcOrd="0" destOrd="0" presId="urn:microsoft.com/office/officeart/2005/8/layout/lProcess3"/>
    <dgm:cxn modelId="{38C46E33-E926-48BC-8DDA-BA1D6D93A873}" type="presParOf" srcId="{D1FBCCF1-9C08-48D7-8BC5-84FA1EF05F04}" destId="{AE58FB29-AA15-45B8-AF01-54E020405D93}" srcOrd="0" destOrd="0" presId="urn:microsoft.com/office/officeart/2005/8/layout/lProcess3"/>
    <dgm:cxn modelId="{4325ACC4-081B-4083-87CF-B72518FF717E}" type="presParOf" srcId="{BAD6D150-3857-4CB9-9D3D-F62876339F5E}" destId="{D5B818E7-7EB1-4395-B2B3-2B2FF702E293}" srcOrd="1" destOrd="0" presId="urn:microsoft.com/office/officeart/2005/8/layout/lProcess3"/>
    <dgm:cxn modelId="{A18018D9-6474-4B90-9CD5-584BA43818AC}" type="presParOf" srcId="{BAD6D150-3857-4CB9-9D3D-F62876339F5E}" destId="{3302CEA8-8495-4DB1-9683-820C952FD700}" srcOrd="2" destOrd="0" presId="urn:microsoft.com/office/officeart/2005/8/layout/lProcess3"/>
    <dgm:cxn modelId="{3CAF382E-7C10-484D-B2B6-CE6F5E2DC0BC}" type="presParOf" srcId="{3302CEA8-8495-4DB1-9683-820C952FD700}" destId="{3DBAD366-5E38-4A4F-961C-4B7E0E20FDB3}" srcOrd="0" destOrd="0" presId="urn:microsoft.com/office/officeart/2005/8/layout/lProcess3"/>
    <dgm:cxn modelId="{99E56A19-72D4-4412-BA3B-245777053FBA}" type="presParOf" srcId="{BAD6D150-3857-4CB9-9D3D-F62876339F5E}" destId="{9337BC12-A97B-4F1A-9FE3-082281101E28}" srcOrd="3" destOrd="0" presId="urn:microsoft.com/office/officeart/2005/8/layout/lProcess3"/>
    <dgm:cxn modelId="{AA99FB36-4A39-4345-9150-8ED897813124}" type="presParOf" srcId="{BAD6D150-3857-4CB9-9D3D-F62876339F5E}" destId="{121360A6-9483-4D29-9E2F-DE290110E486}" srcOrd="4" destOrd="0" presId="urn:microsoft.com/office/officeart/2005/8/layout/lProcess3"/>
    <dgm:cxn modelId="{3DDBD553-2D6F-4502-9DB7-2A03957125F9}" type="presParOf" srcId="{121360A6-9483-4D29-9E2F-DE290110E486}" destId="{ABB737FA-827E-484E-8497-43B5E5872312}" srcOrd="0" destOrd="0" presId="urn:microsoft.com/office/officeart/2005/8/layout/lProcess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8FB29-AA15-45B8-AF01-54E020405D93}">
      <dsp:nvSpPr>
        <dsp:cNvPr id="0" name=""/>
        <dsp:cNvSpPr/>
      </dsp:nvSpPr>
      <dsp:spPr>
        <a:xfrm>
          <a:off x="0" y="422424"/>
          <a:ext cx="3159910" cy="1235792"/>
        </a:xfrm>
        <a:prstGeom prst="chevron">
          <a:avLst/>
        </a:prstGeom>
        <a:solidFill>
          <a:schemeClr val="accent3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de-DE" sz="1400" b="1" i="0" u="none" strike="noStrike" kern="0" baseline="0" dirty="0" smtClean="0">
              <a:solidFill>
                <a:srgbClr val="FF0000"/>
              </a:solidFill>
              <a:latin typeface="+mj-lt"/>
              <a:ea typeface="MS PGothic" pitchFamily="34" charset="-128"/>
              <a:cs typeface="ＭＳ Ｐゴシック" charset="0"/>
            </a:rPr>
            <a:t>Förderung eines intelligenten, diversifizierten und krisenfesten Agrarsektors</a:t>
          </a:r>
          <a:endParaRPr lang="de-DE" sz="1400" b="1" kern="0" noProof="0" dirty="0">
            <a:solidFill>
              <a:srgbClr val="FF0000"/>
            </a:solidFill>
            <a:latin typeface="+mj-lt"/>
            <a:ea typeface="+mn-ea"/>
            <a:cs typeface="+mn-cs"/>
          </a:endParaRPr>
        </a:p>
      </dsp:txBody>
      <dsp:txXfrm>
        <a:off x="617896" y="422424"/>
        <a:ext cx="1924118" cy="1235792"/>
      </dsp:txXfrm>
    </dsp:sp>
    <dsp:sp modelId="{3DBAD366-5E38-4A4F-961C-4B7E0E20FDB3}">
      <dsp:nvSpPr>
        <dsp:cNvPr id="0" name=""/>
        <dsp:cNvSpPr/>
      </dsp:nvSpPr>
      <dsp:spPr>
        <a:xfrm>
          <a:off x="0" y="1969103"/>
          <a:ext cx="3165048" cy="1148104"/>
        </a:xfrm>
        <a:prstGeom prst="chevron">
          <a:avLst/>
        </a:prstGeom>
        <a:solidFill>
          <a:schemeClr val="accent3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de-DE" sz="1400" b="1" kern="0" noProof="0" dirty="0" smtClean="0">
              <a:solidFill>
                <a:srgbClr val="42A62A"/>
              </a:solidFill>
              <a:latin typeface="+mj-lt"/>
              <a:ea typeface="+mn-ea"/>
              <a:cs typeface="+mn-cs"/>
            </a:rPr>
            <a:t>Stärkung des Beitrags zu den Umwelt- und Klimazielen der EU</a:t>
          </a:r>
          <a:endParaRPr lang="de-DE" sz="1400" b="1" kern="0" noProof="0" dirty="0">
            <a:solidFill>
              <a:srgbClr val="42A62A"/>
            </a:solidFill>
            <a:latin typeface="+mj-lt"/>
            <a:ea typeface="+mn-ea"/>
            <a:cs typeface="+mn-cs"/>
          </a:endParaRPr>
        </a:p>
      </dsp:txBody>
      <dsp:txXfrm>
        <a:off x="574052" y="1969103"/>
        <a:ext cx="2016944" cy="1148104"/>
      </dsp:txXfrm>
    </dsp:sp>
    <dsp:sp modelId="{ABB737FA-827E-484E-8497-43B5E5872312}">
      <dsp:nvSpPr>
        <dsp:cNvPr id="0" name=""/>
        <dsp:cNvSpPr/>
      </dsp:nvSpPr>
      <dsp:spPr>
        <a:xfrm>
          <a:off x="0" y="3177033"/>
          <a:ext cx="3159910" cy="1379664"/>
        </a:xfrm>
        <a:prstGeom prst="chevron">
          <a:avLst/>
        </a:prstGeom>
        <a:solidFill>
          <a:schemeClr val="accent3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de-DE" sz="1400" b="1" kern="0" noProof="0" dirty="0" smtClean="0">
              <a:solidFill>
                <a:srgbClr val="0070C0"/>
              </a:solidFill>
              <a:latin typeface="+mj-lt"/>
              <a:ea typeface="+mn-ea"/>
              <a:cs typeface="+mn-cs"/>
            </a:rPr>
            <a:t>Stärkung des sozio-ökonomischen Gefüges ländlicher Räume</a:t>
          </a:r>
          <a:endParaRPr lang="de-DE" sz="1400" b="1" kern="0" noProof="0" dirty="0">
            <a:solidFill>
              <a:srgbClr val="0070C0"/>
            </a:solidFill>
            <a:latin typeface="+mj-lt"/>
            <a:ea typeface="+mn-ea"/>
            <a:cs typeface="+mn-cs"/>
          </a:endParaRPr>
        </a:p>
      </dsp:txBody>
      <dsp:txXfrm>
        <a:off x="689832" y="3177033"/>
        <a:ext cx="1780246" cy="1379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11907" cy="49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6" tIns="45300" rIns="90596" bIns="4530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250" y="2"/>
            <a:ext cx="2912979" cy="49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6" tIns="45300" rIns="90596" bIns="4530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60947"/>
            <a:ext cx="2911907" cy="49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6" tIns="45300" rIns="90596" bIns="4530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250" y="9360947"/>
            <a:ext cx="2912979" cy="49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6" tIns="45300" rIns="90596" bIns="4530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0DB5037-4112-4509-969D-A98475B607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11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11907" cy="49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6" tIns="45300" rIns="90596" bIns="4530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250" y="2"/>
            <a:ext cx="2912979" cy="49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6" tIns="45300" rIns="90596" bIns="4530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8188"/>
            <a:ext cx="4929188" cy="3697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401" y="4680474"/>
            <a:ext cx="5375498" cy="443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6" tIns="45300" rIns="90596" bIns="453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60947"/>
            <a:ext cx="2911907" cy="49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6" tIns="45300" rIns="90596" bIns="4530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250" y="9360947"/>
            <a:ext cx="2912979" cy="49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6" tIns="45300" rIns="90596" bIns="4530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FB5098A-9A5C-4124-8F61-7759246AB0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091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739775"/>
            <a:ext cx="4926012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Gemeinsame Politik: gemeinsame Ziele, gemeinsame Umsetzung</a:t>
            </a:r>
            <a:r>
              <a:rPr lang="de-DE" baseline="0" dirty="0" smtClean="0"/>
              <a:t>, gemeinsamer "Werkzeugkasten"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5098A-9A5C-4124-8F61-7759246AB0A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446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PlaceHolder 1"/>
          <p:cNvSpPr>
            <a:spLocks noGrp="1"/>
          </p:cNvSpPr>
          <p:nvPr>
            <p:ph type="body"/>
          </p:nvPr>
        </p:nvSpPr>
        <p:spPr>
          <a:xfrm>
            <a:off x="671389" y="4680988"/>
            <a:ext cx="5375016" cy="4434734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solidFill>
                  <a:srgbClr val="0F5494"/>
                </a:solidFill>
              </a:rPr>
              <a:t>Die Kommission wird die Leistungen und die Fortschritte der einzelnen Länder im Zusammenhang mit den vereinbarten Zielwerten aus nächster Nähe verfolgen</a:t>
            </a:r>
          </a:p>
          <a:p>
            <a:endParaRPr lang="de-DE" dirty="0">
              <a:solidFill>
                <a:srgbClr val="0F5494"/>
              </a:solidFill>
            </a:endParaRPr>
          </a:p>
          <a:p>
            <a:pPr marL="339443" indent="-339087">
              <a:buClr>
                <a:srgbClr val="BBB831"/>
              </a:buClr>
              <a:buFont typeface="Wingdings" charset="2"/>
              <a:buChar char=""/>
            </a:pPr>
            <a:r>
              <a:rPr lang="de-DE" sz="1600" b="1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Genehmigung durch Kommission</a:t>
            </a:r>
          </a:p>
          <a:p>
            <a:pPr marL="339443" indent="-339087">
              <a:buClr>
                <a:srgbClr val="BBB831"/>
              </a:buClr>
              <a:buFont typeface="Wingdings" charset="2"/>
              <a:buChar char=""/>
            </a:pPr>
            <a:endParaRPr lang="de-DE" sz="1600" b="1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06669" indent="-263576">
              <a:buClr>
                <a:srgbClr val="BBB831"/>
              </a:buClr>
              <a:buFont typeface="Wingdings" charset="2"/>
              <a:buChar char=""/>
            </a:pPr>
            <a:r>
              <a:rPr lang="de-DE" b="1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Kriterien: Vollständigkeit, Konsistenz, Kohärenz mit den allgemeinen Grundsätzen des Unionsrechts</a:t>
            </a:r>
          </a:p>
          <a:p>
            <a:pPr marL="706669" indent="-263576">
              <a:buClr>
                <a:srgbClr val="BBB831"/>
              </a:buClr>
              <a:buFont typeface="Wingdings" charset="2"/>
              <a:buChar char=""/>
            </a:pPr>
            <a:r>
              <a:rPr lang="de-DE" b="1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8-monatige Prüfungsfrist</a:t>
            </a:r>
          </a:p>
          <a:p>
            <a:pPr marL="339443" indent="-339087">
              <a:buClr>
                <a:srgbClr val="BBB831"/>
              </a:buClr>
              <a:buFont typeface="Wingdings" charset="2"/>
              <a:buChar char=""/>
            </a:pPr>
            <a:r>
              <a:rPr lang="de-DE" sz="1600" b="1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Änderungsanträge möglich (einmal im Jahr)</a:t>
            </a:r>
          </a:p>
          <a:p>
            <a:endParaRPr dirty="0"/>
          </a:p>
        </p:txBody>
      </p:sp>
      <p:sp>
        <p:nvSpPr>
          <p:cNvPr id="791" name="TextShape 2"/>
          <p:cNvSpPr txBox="1"/>
          <p:nvPr/>
        </p:nvSpPr>
        <p:spPr>
          <a:xfrm>
            <a:off x="3804886" y="9360191"/>
            <a:ext cx="2911482" cy="492867"/>
          </a:xfrm>
          <a:prstGeom prst="rect">
            <a:avLst/>
          </a:prstGeom>
          <a:noFill/>
          <a:ln w="9360">
            <a:noFill/>
          </a:ln>
        </p:spPr>
        <p:txBody>
          <a:bodyPr lIns="90597" tIns="45299" rIns="90597" bIns="45299" anchor="b"/>
          <a:lstStyle/>
          <a:p>
            <a:pPr algn="r"/>
            <a:fld id="{07226179-0FA9-4365-B9E5-AC7EAEFEF118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5277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648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solidFill>
                <a:srgbClr val="9E9B2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229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132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739775"/>
            <a:ext cx="4926012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3614" y="4570779"/>
            <a:ext cx="6184323" cy="4434495"/>
          </a:xfrm>
        </p:spPr>
        <p:txBody>
          <a:bodyPr/>
          <a:lstStyle/>
          <a:p>
            <a:pPr marL="169633" indent="-169633">
              <a:buFontTx/>
              <a:buChar char="-"/>
            </a:pPr>
            <a:r>
              <a:rPr lang="de-DE" dirty="0" smtClean="0"/>
              <a:t>Landwirtschaft und Ernährung</a:t>
            </a:r>
          </a:p>
          <a:p>
            <a:pPr marL="169633" indent="-169633">
              <a:buFontTx/>
              <a:buChar char="-"/>
            </a:pPr>
            <a:r>
              <a:rPr lang="de-DE" dirty="0" smtClean="0"/>
              <a:t>Nur wenige Sektoren stehen vor solch vielfältigen Herausforderungen</a:t>
            </a:r>
            <a:r>
              <a:rPr lang="de-DE" dirty="0"/>
              <a:t>, Aufgaben und </a:t>
            </a:r>
            <a:r>
              <a:rPr lang="de-DE" dirty="0" smtClean="0"/>
              <a:t>Erwartungshaltungen der Gesellschaft, </a:t>
            </a:r>
            <a:r>
              <a:rPr lang="de-DE" dirty="0"/>
              <a:t>wie die Gemeinsame Agrarpolitik. </a:t>
            </a:r>
            <a:endParaRPr lang="de-DE" dirty="0" smtClean="0"/>
          </a:p>
          <a:p>
            <a:pPr marL="169633" indent="-169633">
              <a:buFontTx/>
              <a:buChar char="-"/>
            </a:pPr>
            <a:r>
              <a:rPr lang="de-DE" dirty="0" smtClean="0"/>
              <a:t>Quadratur des Kreises! Konsensorientiert</a:t>
            </a:r>
          </a:p>
          <a:p>
            <a:endParaRPr lang="de-DE" dirty="0"/>
          </a:p>
          <a:p>
            <a:r>
              <a:rPr lang="de-DE" sz="1600" b="1" dirty="0"/>
              <a:t>Kernziele: </a:t>
            </a:r>
          </a:p>
          <a:p>
            <a:pPr marL="169633" indent="-169633">
              <a:buFontTx/>
              <a:buChar char="-"/>
            </a:pPr>
            <a:r>
              <a:rPr lang="de-DE" sz="1600" b="1" dirty="0"/>
              <a:t>Verbesserte Resilienz und </a:t>
            </a:r>
            <a:r>
              <a:rPr lang="de-DE" sz="1600" b="1" dirty="0" err="1"/>
              <a:t>Wettbewerbsfähigeit</a:t>
            </a:r>
            <a:r>
              <a:rPr lang="de-DE" sz="1600" b="1" dirty="0"/>
              <a:t> der Betriebe</a:t>
            </a:r>
          </a:p>
          <a:p>
            <a:pPr marL="169633" indent="-169633">
              <a:buFontTx/>
              <a:buChar char="-"/>
            </a:pPr>
            <a:r>
              <a:rPr lang="de-DE" sz="1600" b="1" dirty="0"/>
              <a:t>Höherer Ehrgeiz hinsichtlich Klima- und Umwelt</a:t>
            </a:r>
          </a:p>
          <a:p>
            <a:pPr marL="169633" indent="-169633">
              <a:buFontTx/>
              <a:buChar char="-"/>
            </a:pPr>
            <a:r>
              <a:rPr lang="de-DE" sz="1600" b="1" dirty="0"/>
              <a:t>Vereinfachung und Modernisierung</a:t>
            </a:r>
          </a:p>
          <a:p>
            <a:pPr marL="169633" indent="-169633">
              <a:buFontTx/>
              <a:buChar char="-"/>
            </a:pPr>
            <a:r>
              <a:rPr lang="de-DE" sz="1600" b="1" dirty="0"/>
              <a:t>Bessere Nutzung von Innovation, Forschung und Technologie</a:t>
            </a:r>
          </a:p>
          <a:p>
            <a:pPr marL="169633" indent="-169633">
              <a:buFontTx/>
              <a:buChar char="-"/>
            </a:pPr>
            <a:r>
              <a:rPr lang="de-DE" sz="1600" b="1" dirty="0"/>
              <a:t>Verbesserung des sozi-ökonomischen Gefüges im </a:t>
            </a:r>
            <a:r>
              <a:rPr lang="de-DE" sz="1600" b="1" dirty="0" err="1"/>
              <a:t>ldl</a:t>
            </a:r>
            <a:r>
              <a:rPr lang="de-DE" sz="1600" b="1" dirty="0"/>
              <a:t> Raum</a:t>
            </a:r>
          </a:p>
          <a:p>
            <a:pPr marL="169633" indent="-169633">
              <a:buFontTx/>
              <a:buChar char="-"/>
            </a:pPr>
            <a:endParaRPr lang="de-DE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068C56-3A5F-4C92-838E-1416C1F97CF3}" type="slidenum">
              <a:rPr lang="en-GB" altLang="de-DE" smtClean="0"/>
              <a:pPr>
                <a:defRPr/>
              </a:pPr>
              <a:t>3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426720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553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2879">
              <a:defRPr/>
            </a:pPr>
            <a:fld id="{36441B25-C4D1-47DB-817D-B9C4FC5392FB}" type="slidenum">
              <a:rPr lang="en-GB">
                <a:solidFill>
                  <a:srgbClr val="000000"/>
                </a:solidFill>
              </a:rPr>
              <a:pPr defTabSz="902879">
                <a:defRPr/>
              </a:pPr>
              <a:t>5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645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b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>
                <a:defRPr/>
              </a:pPr>
              <a:t>6</a:t>
            </a:fld>
            <a:endParaRPr lang="en-GB" b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1116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1pPr>
            <a:lvl2pPr marL="733589" indent="-282150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2pPr>
            <a:lvl3pPr marL="1128598" indent="-225720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3pPr>
            <a:lvl4pPr marL="1580037" indent="-225720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4pPr>
            <a:lvl5pPr marL="2031477" indent="-225720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5pPr>
            <a:lvl6pPr marL="2482916" indent="-225720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6pPr>
            <a:lvl7pPr marL="2934355" indent="-225720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7pPr>
            <a:lvl8pPr marL="3385795" indent="-225720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8pPr>
            <a:lvl9pPr marL="3837234" indent="-225720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F0F84A34-FC12-4D1C-AF86-733E557F0308}" type="slidenum">
              <a:rPr lang="en-GB" sz="1200" b="0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7</a:t>
            </a:fld>
            <a:endParaRPr lang="en-GB" sz="12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54948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238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PlaceHolder 1"/>
          <p:cNvSpPr>
            <a:spLocks noGrp="1"/>
          </p:cNvSpPr>
          <p:nvPr>
            <p:ph type="body"/>
          </p:nvPr>
        </p:nvSpPr>
        <p:spPr>
          <a:xfrm>
            <a:off x="671400" y="4681080"/>
            <a:ext cx="5374800" cy="44344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905" name="CustomShape 2"/>
          <p:cNvSpPr/>
          <p:nvPr/>
        </p:nvSpPr>
        <p:spPr>
          <a:xfrm>
            <a:off x="3804839" y="9360360"/>
            <a:ext cx="2910960" cy="492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83" tIns="45191" rIns="90383" bIns="45191" anchor="b"/>
          <a:lstStyle/>
          <a:p>
            <a:pPr algn="r" defTabSz="910566" fontAlgn="auto">
              <a:spcBef>
                <a:spcPts val="0"/>
              </a:spcBef>
              <a:spcAft>
                <a:spcPts val="0"/>
              </a:spcAft>
              <a:defRPr/>
            </a:pPr>
            <a:fld id="{7BB29285-8D2E-496A-95B0-BFF352D4D17F}" type="slidenum">
              <a:rPr lang="en-US" sz="1200" b="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 defTabSz="910566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sz="1800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5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635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323850"/>
            <a:ext cx="1814512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643731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08912" cy="2664296"/>
          </a:xfrm>
        </p:spPr>
        <p:txBody>
          <a:bodyPr/>
          <a:lstStyle>
            <a:lvl1pPr marL="0" indent="0" algn="ctr">
              <a:defRPr sz="44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25144"/>
            <a:ext cx="8208912" cy="1080120"/>
          </a:xfrm>
        </p:spPr>
        <p:txBody>
          <a:bodyPr/>
          <a:lstStyle>
            <a:lvl1pPr algn="r">
              <a:buNone/>
              <a:defRPr sz="1600" b="1" i="1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C5839-97AF-4429-B4E0-F2D936F304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26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D1906-24D1-4796-88F3-9D51EB3AC9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4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24597" y="6307139"/>
            <a:ext cx="2133600" cy="1238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>
                <a:latin typeface="Arial" charset="0"/>
              </a:defRPr>
            </a:lvl1pPr>
          </a:lstStyle>
          <a:p>
            <a:pPr>
              <a:buClr>
                <a:srgbClr val="000000"/>
              </a:buClr>
              <a:defRPr/>
            </a:pPr>
            <a:fld id="{B704B9B1-BF90-43ED-9AB5-52AFA05D62FB}" type="slidenum">
              <a:rPr lang="en-GB"/>
              <a:pPr>
                <a:buClr>
                  <a:srgbClr val="000000"/>
                </a:buClr>
                <a:defRPr/>
              </a:pPr>
              <a:t>‹#›</a:t>
            </a:fld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-2473569" y="5876926"/>
            <a:ext cx="2133600" cy="1238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>
                <a:latin typeface="Arial" charset="0"/>
              </a:defRPr>
            </a:lvl1pPr>
          </a:lstStyle>
          <a:p>
            <a:pPr>
              <a:buClr>
                <a:srgbClr val="000000"/>
              </a:buCl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631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883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6068"/>
            <a:ext cx="9144000" cy="5731933"/>
          </a:xfrm>
          <a:prstGeom prst="rect">
            <a:avLst/>
          </a:prstGeom>
          <a:solidFill>
            <a:srgbClr val="0F5494"/>
          </a:solidFill>
          <a:ln w="635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1345" tIns="45675" rIns="91345" bIns="45675"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 smtClean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76" y="6436784"/>
            <a:ext cx="51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"/>
            <a:ext cx="9144000" cy="112606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5" tIns="45675" rIns="91345" bIns="45675" anchor="ctr"/>
          <a:lstStyle/>
          <a:p>
            <a:pPr algn="ctr" defTabSz="45673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357717"/>
            <a:ext cx="135413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366" indent="-228366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3937"/>
            <a:ext cx="2133600" cy="4762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3937"/>
            <a:ext cx="2895600" cy="4762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3937"/>
            <a:ext cx="2133600" cy="4762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8A4FDA3-6134-4C41-8033-3FBAD6D9D70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39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6068"/>
            <a:ext cx="9144000" cy="5731933"/>
          </a:xfrm>
          <a:prstGeom prst="rect">
            <a:avLst/>
          </a:prstGeom>
          <a:solidFill>
            <a:schemeClr val="bg1"/>
          </a:solidFill>
          <a:ln w="635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1345" tIns="45675" rIns="91345" bIns="45675"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 smtClean="0">
              <a:solidFill>
                <a:srgbClr val="FFFFFF"/>
              </a:solidFill>
              <a:ea typeface="+mn-ea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"/>
            <a:ext cx="9144000" cy="1126067"/>
          </a:xfrm>
          <a:prstGeom prst="rect">
            <a:avLst/>
          </a:prstGeom>
          <a:solidFill>
            <a:srgbClr val="42A62A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5" tIns="45675" rIns="91345" bIns="45675" anchor="ctr"/>
          <a:lstStyle/>
          <a:p>
            <a:pPr algn="ctr" defTabSz="45673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357717"/>
            <a:ext cx="135413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76" y="6436784"/>
            <a:ext cx="51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366" indent="-228366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3937"/>
            <a:ext cx="2133600" cy="4762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3937"/>
            <a:ext cx="2895600" cy="4762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3937"/>
            <a:ext cx="2133600" cy="4762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836452-7813-4F73-9229-064FC693A37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07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32" indent="0">
              <a:buNone/>
              <a:defRPr sz="1800"/>
            </a:lvl2pPr>
            <a:lvl3pPr marL="913456" indent="0">
              <a:buNone/>
              <a:defRPr sz="1600"/>
            </a:lvl3pPr>
            <a:lvl4pPr marL="1370187" indent="0">
              <a:buNone/>
              <a:defRPr sz="1400"/>
            </a:lvl4pPr>
            <a:lvl5pPr marL="1826919" indent="0">
              <a:buNone/>
              <a:defRPr sz="1400"/>
            </a:lvl5pPr>
            <a:lvl6pPr marL="2283649" indent="0">
              <a:buNone/>
              <a:defRPr sz="1400"/>
            </a:lvl6pPr>
            <a:lvl7pPr marL="2740375" indent="0">
              <a:buNone/>
              <a:defRPr sz="1400"/>
            </a:lvl7pPr>
            <a:lvl8pPr marL="3197106" indent="0">
              <a:buNone/>
              <a:defRPr sz="1400"/>
            </a:lvl8pPr>
            <a:lvl9pPr marL="365383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59534-8829-40BE-9820-23CCBA924A4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5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1126067"/>
          </a:xfrm>
          <a:prstGeom prst="rect">
            <a:avLst/>
          </a:prstGeom>
          <a:solidFill>
            <a:srgbClr val="42A62A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5" tIns="45675" rIns="91345" bIns="45675" anchor="ctr"/>
          <a:lstStyle/>
          <a:p>
            <a:pPr algn="ctr" defTabSz="45673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357717"/>
            <a:ext cx="135413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76" y="6436784"/>
            <a:ext cx="51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336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5"/>
            <a:ext cx="8229600" cy="3384476"/>
          </a:xfrm>
        </p:spPr>
        <p:txBody>
          <a:bodyPr/>
          <a:lstStyle>
            <a:lvl1pPr marL="0" indent="-342549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42A62A"/>
              </a:buClr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3937"/>
            <a:ext cx="2133600" cy="4762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3937"/>
            <a:ext cx="2895600" cy="4762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3937"/>
            <a:ext cx="2133600" cy="4762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36FA61-AD18-4751-96A3-21918F9ADBC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23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3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3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8C3FD-CA4F-459A-ADDA-D8484FCE2C3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01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2" indent="0">
              <a:buNone/>
              <a:defRPr sz="2000" b="1"/>
            </a:lvl2pPr>
            <a:lvl3pPr marL="913456" indent="0">
              <a:buNone/>
              <a:defRPr sz="1800" b="1"/>
            </a:lvl3pPr>
            <a:lvl4pPr marL="1370187" indent="0">
              <a:buNone/>
              <a:defRPr sz="1600" b="1"/>
            </a:lvl4pPr>
            <a:lvl5pPr marL="1826919" indent="0">
              <a:buNone/>
              <a:defRPr sz="1600" b="1"/>
            </a:lvl5pPr>
            <a:lvl6pPr marL="2283649" indent="0">
              <a:buNone/>
              <a:defRPr sz="1600" b="1"/>
            </a:lvl6pPr>
            <a:lvl7pPr marL="2740375" indent="0">
              <a:buNone/>
              <a:defRPr sz="1600" b="1"/>
            </a:lvl7pPr>
            <a:lvl8pPr marL="3197106" indent="0">
              <a:buNone/>
              <a:defRPr sz="1600" b="1"/>
            </a:lvl8pPr>
            <a:lvl9pPr marL="36538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2" indent="0">
              <a:buNone/>
              <a:defRPr sz="2000" b="1"/>
            </a:lvl2pPr>
            <a:lvl3pPr marL="913456" indent="0">
              <a:buNone/>
              <a:defRPr sz="1800" b="1"/>
            </a:lvl3pPr>
            <a:lvl4pPr marL="1370187" indent="0">
              <a:buNone/>
              <a:defRPr sz="1600" b="1"/>
            </a:lvl4pPr>
            <a:lvl5pPr marL="1826919" indent="0">
              <a:buNone/>
              <a:defRPr sz="1600" b="1"/>
            </a:lvl5pPr>
            <a:lvl6pPr marL="2283649" indent="0">
              <a:buNone/>
              <a:defRPr sz="1600" b="1"/>
            </a:lvl6pPr>
            <a:lvl7pPr marL="2740375" indent="0">
              <a:buNone/>
              <a:defRPr sz="1600" b="1"/>
            </a:lvl7pPr>
            <a:lvl8pPr marL="3197106" indent="0">
              <a:buNone/>
              <a:defRPr sz="1600" b="1"/>
            </a:lvl8pPr>
            <a:lvl9pPr marL="36538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D556-C292-4C3C-B38E-EE4ECCA2FB2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8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95350"/>
          </a:xfrm>
          <a:prstGeom prst="rect">
            <a:avLst/>
          </a:prstGeom>
          <a:solidFill>
            <a:srgbClr val="42A62A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21113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68761"/>
            <a:ext cx="8229600" cy="576063"/>
          </a:xfrm>
        </p:spPr>
        <p:txBody>
          <a:bodyPr/>
          <a:lstStyle>
            <a:lvl1pPr algn="ctr">
              <a:defRPr sz="2400">
                <a:solidFill>
                  <a:srgbClr val="42A62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>
            <a:lvl1pPr marL="265113" indent="-265113">
              <a:buClr>
                <a:srgbClr val="0F5494"/>
              </a:buClr>
              <a:buSzPct val="120000"/>
              <a:buFont typeface="Arial" pitchFamily="34" charset="0"/>
              <a:buChar char="•"/>
              <a:defRPr sz="2000" i="0"/>
            </a:lvl1pPr>
            <a:lvl2pPr marL="630238" indent="-284163">
              <a:buClr>
                <a:srgbClr val="42A62A"/>
              </a:buClr>
              <a:tabLst/>
              <a:defRPr sz="1800" b="0">
                <a:solidFill>
                  <a:srgbClr val="000000"/>
                </a:solidFill>
              </a:defRPr>
            </a:lvl2pPr>
            <a:lvl3pPr marL="895350" indent="-228600">
              <a:spcBef>
                <a:spcPts val="600"/>
              </a:spcBef>
              <a:buFontTx/>
              <a:buChar char="-"/>
              <a:defRPr sz="16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57663" y="6597650"/>
            <a:ext cx="792162" cy="260350"/>
          </a:xfrm>
          <a:solidFill>
            <a:srgbClr val="42A62A"/>
          </a:solidFill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7C1AB190-3418-43DD-A3CD-D8A096FCB2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890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79AEB-B4BE-4D61-B241-C2715A1A5C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40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2B59E-BBDB-4FC8-98CA-D62DCE5C18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12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2" indent="0">
              <a:buNone/>
              <a:defRPr sz="1200"/>
            </a:lvl2pPr>
            <a:lvl3pPr marL="913456" indent="0">
              <a:buNone/>
              <a:defRPr sz="1000"/>
            </a:lvl3pPr>
            <a:lvl4pPr marL="1370187" indent="0">
              <a:buNone/>
              <a:defRPr sz="900"/>
            </a:lvl4pPr>
            <a:lvl5pPr marL="1826919" indent="0">
              <a:buNone/>
              <a:defRPr sz="900"/>
            </a:lvl5pPr>
            <a:lvl6pPr marL="2283649" indent="0">
              <a:buNone/>
              <a:defRPr sz="900"/>
            </a:lvl6pPr>
            <a:lvl7pPr marL="2740375" indent="0">
              <a:buNone/>
              <a:defRPr sz="900"/>
            </a:lvl7pPr>
            <a:lvl8pPr marL="3197106" indent="0">
              <a:buNone/>
              <a:defRPr sz="900"/>
            </a:lvl8pPr>
            <a:lvl9pPr marL="36538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A7FD1-609F-48C6-A3AC-AD873E2ED9C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00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32" indent="0">
              <a:buNone/>
              <a:defRPr sz="2800"/>
            </a:lvl2pPr>
            <a:lvl3pPr marL="913456" indent="0">
              <a:buNone/>
              <a:defRPr sz="2400"/>
            </a:lvl3pPr>
            <a:lvl4pPr marL="1370187" indent="0">
              <a:buNone/>
              <a:defRPr sz="2000"/>
            </a:lvl4pPr>
            <a:lvl5pPr marL="1826919" indent="0">
              <a:buNone/>
              <a:defRPr sz="2000"/>
            </a:lvl5pPr>
            <a:lvl6pPr marL="2283649" indent="0">
              <a:buNone/>
              <a:defRPr sz="2000"/>
            </a:lvl6pPr>
            <a:lvl7pPr marL="2740375" indent="0">
              <a:buNone/>
              <a:defRPr sz="2000"/>
            </a:lvl7pPr>
            <a:lvl8pPr marL="3197106" indent="0">
              <a:buNone/>
              <a:defRPr sz="2000"/>
            </a:lvl8pPr>
            <a:lvl9pPr marL="365383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9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732" indent="0">
              <a:buNone/>
              <a:defRPr sz="1200"/>
            </a:lvl2pPr>
            <a:lvl3pPr marL="913456" indent="0">
              <a:buNone/>
              <a:defRPr sz="1000"/>
            </a:lvl3pPr>
            <a:lvl4pPr marL="1370187" indent="0">
              <a:buNone/>
              <a:defRPr sz="900"/>
            </a:lvl4pPr>
            <a:lvl5pPr marL="1826919" indent="0">
              <a:buNone/>
              <a:defRPr sz="900"/>
            </a:lvl5pPr>
            <a:lvl6pPr marL="2283649" indent="0">
              <a:buNone/>
              <a:defRPr sz="900"/>
            </a:lvl6pPr>
            <a:lvl7pPr marL="2740375" indent="0">
              <a:buNone/>
              <a:defRPr sz="900"/>
            </a:lvl7pPr>
            <a:lvl8pPr marL="3197106" indent="0">
              <a:buNone/>
              <a:defRPr sz="900"/>
            </a:lvl8pPr>
            <a:lvl9pPr marL="36538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628C0-4447-4807-A03D-80B6279A35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32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D39EB-3BF4-44E3-98FC-DB6BF2300A0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13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62"/>
            <a:ext cx="2058988" cy="48974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5" y="1123962"/>
            <a:ext cx="6029325" cy="48974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8F68-E0A8-4025-8351-FD5E3B97A40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16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6" y="167026"/>
            <a:ext cx="9156154" cy="669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52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667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701"/>
          <a:stretch/>
        </p:blipFill>
        <p:spPr>
          <a:xfrm>
            <a:off x="0" y="1104900"/>
            <a:ext cx="9144000" cy="575310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301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4089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6EEB4-404D-4E7B-9B51-3329398D29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2938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0"/>
            <a:ext cx="9143183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021288"/>
            <a:ext cx="9143592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179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7"/>
          <a:stretch/>
        </p:blipFill>
        <p:spPr>
          <a:xfrm>
            <a:off x="3581400" y="0"/>
            <a:ext cx="55626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" y="6286501"/>
            <a:ext cx="9144000" cy="571499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5592996"/>
            <a:ext cx="2015901" cy="5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5495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59D31-FFE7-4F2B-A330-7474E91694C2}" type="slidenum">
              <a:rPr lang="en-GB">
                <a:ea typeface="+mn-ea"/>
              </a:rPr>
              <a:pPr>
                <a:defRPr/>
              </a:pPr>
              <a:t>‹#›</a:t>
            </a:fld>
            <a:endParaRPr lang="en-GB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127150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853113" y="6524625"/>
            <a:ext cx="28956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6250" y="6635750"/>
            <a:ext cx="628650" cy="238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F75E0-46C5-4EFF-B2A9-BEF261B68ED4}" type="slidenum">
              <a:rPr lang="en-GB" altLang="en-US">
                <a:ea typeface="+mn-ea"/>
              </a:rPr>
              <a:pPr>
                <a:defRPr/>
              </a:pPr>
              <a:t>‹#›</a:t>
            </a:fld>
            <a:endParaRPr lang="en-GB" alt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3352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6068"/>
            <a:ext cx="9144000" cy="5731933"/>
          </a:xfrm>
          <a:prstGeom prst="rect">
            <a:avLst/>
          </a:prstGeom>
          <a:solidFill>
            <a:srgbClr val="0F5494"/>
          </a:solidFill>
          <a:ln w="635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1345" tIns="45675" rIns="91345" bIns="45675"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 smtClean="0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76" y="6436784"/>
            <a:ext cx="51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"/>
            <a:ext cx="9144000" cy="112606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5" tIns="45675" rIns="91345" bIns="45675" anchor="ctr"/>
          <a:lstStyle/>
          <a:p>
            <a:pPr algn="ctr" defTabSz="45673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357717"/>
            <a:ext cx="135413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366" indent="-228366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3937"/>
            <a:ext cx="2133600" cy="4762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3937"/>
            <a:ext cx="2895600" cy="4762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3937"/>
            <a:ext cx="2133600" cy="4762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8A4FDA3-6134-4C41-8033-3FBAD6D9D70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115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6068"/>
            <a:ext cx="9144000" cy="5731933"/>
          </a:xfrm>
          <a:prstGeom prst="rect">
            <a:avLst/>
          </a:prstGeom>
          <a:solidFill>
            <a:schemeClr val="bg1"/>
          </a:solidFill>
          <a:ln w="635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1345" tIns="45675" rIns="91345" bIns="45675"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 smtClean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"/>
            <a:ext cx="9144000" cy="1126067"/>
          </a:xfrm>
          <a:prstGeom prst="rect">
            <a:avLst/>
          </a:prstGeom>
          <a:solidFill>
            <a:srgbClr val="42A62A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5" tIns="45675" rIns="91345" bIns="45675" anchor="ctr"/>
          <a:lstStyle/>
          <a:p>
            <a:pPr algn="ctr" defTabSz="45673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357717"/>
            <a:ext cx="135413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76" y="6436784"/>
            <a:ext cx="51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366" indent="-228366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3937"/>
            <a:ext cx="2133600" cy="4762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3937"/>
            <a:ext cx="2895600" cy="4762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3937"/>
            <a:ext cx="2133600" cy="4762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836452-7813-4F73-9229-064FC693A37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473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32" indent="0">
              <a:buNone/>
              <a:defRPr sz="1800"/>
            </a:lvl2pPr>
            <a:lvl3pPr marL="913456" indent="0">
              <a:buNone/>
              <a:defRPr sz="1600"/>
            </a:lvl3pPr>
            <a:lvl4pPr marL="1370187" indent="0">
              <a:buNone/>
              <a:defRPr sz="1400"/>
            </a:lvl4pPr>
            <a:lvl5pPr marL="1826919" indent="0">
              <a:buNone/>
              <a:defRPr sz="1400"/>
            </a:lvl5pPr>
            <a:lvl6pPr marL="2283649" indent="0">
              <a:buNone/>
              <a:defRPr sz="1400"/>
            </a:lvl6pPr>
            <a:lvl7pPr marL="2740375" indent="0">
              <a:buNone/>
              <a:defRPr sz="1400"/>
            </a:lvl7pPr>
            <a:lvl8pPr marL="3197106" indent="0">
              <a:buNone/>
              <a:defRPr sz="1400"/>
            </a:lvl8pPr>
            <a:lvl9pPr marL="365383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59534-8829-40BE-9820-23CCBA924A4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84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1126067"/>
          </a:xfrm>
          <a:prstGeom prst="rect">
            <a:avLst/>
          </a:prstGeom>
          <a:solidFill>
            <a:srgbClr val="42A62A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5" tIns="45675" rIns="91345" bIns="45675" anchor="ctr"/>
          <a:lstStyle/>
          <a:p>
            <a:pPr algn="ctr" defTabSz="45673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357717"/>
            <a:ext cx="135413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76" y="6436784"/>
            <a:ext cx="51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336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5"/>
            <a:ext cx="8229600" cy="3384476"/>
          </a:xfrm>
        </p:spPr>
        <p:txBody>
          <a:bodyPr/>
          <a:lstStyle>
            <a:lvl1pPr marL="0" indent="-342549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42A62A"/>
              </a:buClr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3937"/>
            <a:ext cx="2133600" cy="4762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3937"/>
            <a:ext cx="2895600" cy="4762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3937"/>
            <a:ext cx="2133600" cy="4762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36FA61-AD18-4751-96A3-21918F9ADBC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08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3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3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8C3FD-CA4F-459A-ADDA-D8484FCE2C3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83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2" indent="0">
              <a:buNone/>
              <a:defRPr sz="2000" b="1"/>
            </a:lvl2pPr>
            <a:lvl3pPr marL="913456" indent="0">
              <a:buNone/>
              <a:defRPr sz="1800" b="1"/>
            </a:lvl3pPr>
            <a:lvl4pPr marL="1370187" indent="0">
              <a:buNone/>
              <a:defRPr sz="1600" b="1"/>
            </a:lvl4pPr>
            <a:lvl5pPr marL="1826919" indent="0">
              <a:buNone/>
              <a:defRPr sz="1600" b="1"/>
            </a:lvl5pPr>
            <a:lvl6pPr marL="2283649" indent="0">
              <a:buNone/>
              <a:defRPr sz="1600" b="1"/>
            </a:lvl6pPr>
            <a:lvl7pPr marL="2740375" indent="0">
              <a:buNone/>
              <a:defRPr sz="1600" b="1"/>
            </a:lvl7pPr>
            <a:lvl8pPr marL="3197106" indent="0">
              <a:buNone/>
              <a:defRPr sz="1600" b="1"/>
            </a:lvl8pPr>
            <a:lvl9pPr marL="36538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2" indent="0">
              <a:buNone/>
              <a:defRPr sz="2000" b="1"/>
            </a:lvl2pPr>
            <a:lvl3pPr marL="913456" indent="0">
              <a:buNone/>
              <a:defRPr sz="1800" b="1"/>
            </a:lvl3pPr>
            <a:lvl4pPr marL="1370187" indent="0">
              <a:buNone/>
              <a:defRPr sz="1600" b="1"/>
            </a:lvl4pPr>
            <a:lvl5pPr marL="1826919" indent="0">
              <a:buNone/>
              <a:defRPr sz="1600" b="1"/>
            </a:lvl5pPr>
            <a:lvl6pPr marL="2283649" indent="0">
              <a:buNone/>
              <a:defRPr sz="1600" b="1"/>
            </a:lvl6pPr>
            <a:lvl7pPr marL="2740375" indent="0">
              <a:buNone/>
              <a:defRPr sz="1600" b="1"/>
            </a:lvl7pPr>
            <a:lvl8pPr marL="3197106" indent="0">
              <a:buNone/>
              <a:defRPr sz="1600" b="1"/>
            </a:lvl8pPr>
            <a:lvl9pPr marL="36538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D556-C292-4C3C-B38E-EE4ECCA2FB2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1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A1897-7F4A-4A03-BD9D-EA43EDF191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8706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79AEB-B4BE-4D61-B241-C2715A1A5C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747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2B59E-BBDB-4FC8-98CA-D62DCE5C18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20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2" indent="0">
              <a:buNone/>
              <a:defRPr sz="1200"/>
            </a:lvl2pPr>
            <a:lvl3pPr marL="913456" indent="0">
              <a:buNone/>
              <a:defRPr sz="1000"/>
            </a:lvl3pPr>
            <a:lvl4pPr marL="1370187" indent="0">
              <a:buNone/>
              <a:defRPr sz="900"/>
            </a:lvl4pPr>
            <a:lvl5pPr marL="1826919" indent="0">
              <a:buNone/>
              <a:defRPr sz="900"/>
            </a:lvl5pPr>
            <a:lvl6pPr marL="2283649" indent="0">
              <a:buNone/>
              <a:defRPr sz="900"/>
            </a:lvl6pPr>
            <a:lvl7pPr marL="2740375" indent="0">
              <a:buNone/>
              <a:defRPr sz="900"/>
            </a:lvl7pPr>
            <a:lvl8pPr marL="3197106" indent="0">
              <a:buNone/>
              <a:defRPr sz="900"/>
            </a:lvl8pPr>
            <a:lvl9pPr marL="36538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A7FD1-609F-48C6-A3AC-AD873E2ED9C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20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32" indent="0">
              <a:buNone/>
              <a:defRPr sz="2800"/>
            </a:lvl2pPr>
            <a:lvl3pPr marL="913456" indent="0">
              <a:buNone/>
              <a:defRPr sz="2400"/>
            </a:lvl3pPr>
            <a:lvl4pPr marL="1370187" indent="0">
              <a:buNone/>
              <a:defRPr sz="2000"/>
            </a:lvl4pPr>
            <a:lvl5pPr marL="1826919" indent="0">
              <a:buNone/>
              <a:defRPr sz="2000"/>
            </a:lvl5pPr>
            <a:lvl6pPr marL="2283649" indent="0">
              <a:buNone/>
              <a:defRPr sz="2000"/>
            </a:lvl6pPr>
            <a:lvl7pPr marL="2740375" indent="0">
              <a:buNone/>
              <a:defRPr sz="2000"/>
            </a:lvl7pPr>
            <a:lvl8pPr marL="3197106" indent="0">
              <a:buNone/>
              <a:defRPr sz="2000"/>
            </a:lvl8pPr>
            <a:lvl9pPr marL="365383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9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732" indent="0">
              <a:buNone/>
              <a:defRPr sz="1200"/>
            </a:lvl2pPr>
            <a:lvl3pPr marL="913456" indent="0">
              <a:buNone/>
              <a:defRPr sz="1000"/>
            </a:lvl3pPr>
            <a:lvl4pPr marL="1370187" indent="0">
              <a:buNone/>
              <a:defRPr sz="900"/>
            </a:lvl4pPr>
            <a:lvl5pPr marL="1826919" indent="0">
              <a:buNone/>
              <a:defRPr sz="900"/>
            </a:lvl5pPr>
            <a:lvl6pPr marL="2283649" indent="0">
              <a:buNone/>
              <a:defRPr sz="900"/>
            </a:lvl6pPr>
            <a:lvl7pPr marL="2740375" indent="0">
              <a:buNone/>
              <a:defRPr sz="900"/>
            </a:lvl7pPr>
            <a:lvl8pPr marL="3197106" indent="0">
              <a:buNone/>
              <a:defRPr sz="900"/>
            </a:lvl8pPr>
            <a:lvl9pPr marL="36538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628C0-4447-4807-A03D-80B6279A35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613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D39EB-3BF4-44E3-98FC-DB6BF2300A0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482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62"/>
            <a:ext cx="2058988" cy="48974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5" y="1123962"/>
            <a:ext cx="6029325" cy="48974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8F68-E0A8-4025-8351-FD5E3B97A40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398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6" y="167026"/>
            <a:ext cx="9156154" cy="669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82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69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18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02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1F8FA-678C-4B6A-8C85-6F1909F1F2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1873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1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827296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1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74010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1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1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55673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96653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0643635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57200" y="3682081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1604521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6956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1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82081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08832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1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535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1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75731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3682081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57200" y="3682081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412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A2F53-3471-435F-84BE-3DED4AF4C9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428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1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1604521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3" name="Picture 112"/>
          <p:cNvPicPr/>
          <p:nvPr/>
        </p:nvPicPr>
        <p:blipFill>
          <a:blip r:embed="rId2"/>
          <a:stretch/>
        </p:blipFill>
        <p:spPr>
          <a:xfrm>
            <a:off x="2079000" y="1604521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4" name="Picture 113"/>
          <p:cNvPicPr/>
          <p:nvPr/>
        </p:nvPicPr>
        <p:blipFill>
          <a:blip r:embed="rId2"/>
          <a:stretch/>
        </p:blipFill>
        <p:spPr>
          <a:xfrm>
            <a:off x="2079000" y="1604521"/>
            <a:ext cx="498492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1407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91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7E891-EBDB-4EB9-8BE7-8DF09291E4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6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AE2E6-9425-4945-8A48-32AE032CC6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64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BBF63-E0BD-4FDC-BCCF-6149C1B633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67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2AA67FD-EC70-42B6-B47C-6FF26B4FD3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4157663" y="6597650"/>
            <a:ext cx="792162" cy="260350"/>
          </a:xfrm>
          <a:prstGeom prst="rect">
            <a:avLst/>
          </a:prstGeom>
          <a:solidFill>
            <a:srgbClr val="42A62A"/>
          </a:solidFill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fld id="{E9399D63-EE79-46D2-AEB4-39E918C50DCF}" type="slidenum">
              <a:rPr lang="en-GB" sz="10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GB" sz="100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  <p:sldLayoutId id="2147484289" r:id="rId12"/>
    <p:sldLayoutId id="2147484363" r:id="rId13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MS PGothic" pitchFamily="34" charset="-128"/>
          <a:cs typeface="ＭＳ Ｐゴシック" charset="0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2400" i="1">
          <a:solidFill>
            <a:srgbClr val="0F5494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2A62A"/>
        </a:buClr>
        <a:buChar char="•"/>
        <a:defRPr sz="2000" b="1">
          <a:solidFill>
            <a:srgbClr val="0F5494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3"/>
            <a:ext cx="8229600" cy="93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5" tIns="45675" rIns="91345" bIns="456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5" tIns="45675" rIns="91345" bIns="456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338"/>
            <a:ext cx="21336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5" tIns="45675" rIns="91345" bIns="45675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338"/>
            <a:ext cx="28956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5" tIns="45675" rIns="91345" bIns="45675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338"/>
            <a:ext cx="21336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5" tIns="45675" rIns="91345" bIns="45675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25CD9F0-71C1-4CBA-9CC6-2353AE2CB157}" type="slidenum">
              <a:rPr lang="en-GB">
                <a:solidFill>
                  <a:srgbClr val="000000"/>
                </a:solidFill>
                <a:ea typeface="+mn-ea"/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6635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  <p:sldLayoutId id="2147484303" r:id="rId12"/>
    <p:sldLayoutId id="2147484304" r:id="rId13"/>
    <p:sldLayoutId id="2147484306" r:id="rId14"/>
  </p:sldLayoutIdLst>
  <p:txStyles>
    <p:titleStyle>
      <a:lvl1pPr marL="358406" indent="-358406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406" indent="-358406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406" indent="-358406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406" indent="-358406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406" indent="-358406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138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1864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8593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532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549" indent="-342549" algn="l" rtl="0" eaLnBrk="1" fontAlgn="base" hangingPunct="1">
        <a:spcBef>
          <a:spcPct val="20000"/>
        </a:spcBef>
        <a:spcAft>
          <a:spcPct val="0"/>
        </a:spcAft>
        <a:buClr>
          <a:srgbClr val="0F5494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185" indent="-285454" algn="l" rtl="0" eaLnBrk="1" fontAlgn="base" hangingPunct="1">
        <a:spcBef>
          <a:spcPct val="20000"/>
        </a:spcBef>
        <a:spcAft>
          <a:spcPct val="0"/>
        </a:spcAft>
        <a:buClr>
          <a:srgbClr val="42A62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1821" indent="-228366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598553" indent="-228366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285" indent="-2283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2013" indent="-2283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8740" indent="-2283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5472" indent="-2283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2202" indent="-2283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3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2" algn="l" defTabSz="913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6" algn="l" defTabSz="913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7" algn="l" defTabSz="913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19" algn="l" defTabSz="913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49" algn="l" defTabSz="913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75" algn="l" defTabSz="913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06" algn="l" defTabSz="913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38" algn="l" defTabSz="913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17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3"/>
            <a:ext cx="8229600" cy="93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5" tIns="45675" rIns="91345" bIns="456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5" tIns="45675" rIns="91345" bIns="456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338"/>
            <a:ext cx="21336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5" tIns="45675" rIns="91345" bIns="45675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338"/>
            <a:ext cx="28956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5" tIns="45675" rIns="91345" bIns="45675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338"/>
            <a:ext cx="21336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5" tIns="45675" rIns="91345" bIns="45675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25CD9F0-71C1-4CBA-9CC6-2353AE2CB1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5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  <p:sldLayoutId id="2147484330" r:id="rId12"/>
    <p:sldLayoutId id="2147484331" r:id="rId13"/>
    <p:sldLayoutId id="2147484332" r:id="rId14"/>
    <p:sldLayoutId id="2147484333" r:id="rId15"/>
  </p:sldLayoutIdLst>
  <p:txStyles>
    <p:titleStyle>
      <a:lvl1pPr marL="358406" indent="-358406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406" indent="-358406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406" indent="-358406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406" indent="-358406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406" indent="-358406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138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1864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8593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532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549" indent="-342549" algn="l" rtl="0" eaLnBrk="1" fontAlgn="base" hangingPunct="1">
        <a:spcBef>
          <a:spcPct val="20000"/>
        </a:spcBef>
        <a:spcAft>
          <a:spcPct val="0"/>
        </a:spcAft>
        <a:buClr>
          <a:srgbClr val="0F5494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185" indent="-285454" algn="l" rtl="0" eaLnBrk="1" fontAlgn="base" hangingPunct="1">
        <a:spcBef>
          <a:spcPct val="20000"/>
        </a:spcBef>
        <a:spcAft>
          <a:spcPct val="0"/>
        </a:spcAft>
        <a:buClr>
          <a:srgbClr val="42A62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1821" indent="-228366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598553" indent="-228366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285" indent="-2283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2013" indent="-2283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8740" indent="-2283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5472" indent="-2283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2202" indent="-2283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3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2" algn="l" defTabSz="913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6" algn="l" defTabSz="913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7" algn="l" defTabSz="913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19" algn="l" defTabSz="913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49" algn="l" defTabSz="913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75" algn="l" defTabSz="913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06" algn="l" defTabSz="913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38" algn="l" defTabSz="913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7"/>
          <p:cNvPicPr/>
          <p:nvPr/>
        </p:nvPicPr>
        <p:blipFill>
          <a:blip r:embed="rId15"/>
          <a:stretch/>
        </p:blipFill>
        <p:spPr>
          <a:xfrm>
            <a:off x="6576840" y="6145200"/>
            <a:ext cx="2242800" cy="596520"/>
          </a:xfrm>
          <a:prstGeom prst="rect">
            <a:avLst/>
          </a:prstGeom>
          <a:ln w="9360"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7600" spc="-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1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400" i="1" spc="-1">
                <a:latin typeface="Arial"/>
              </a:rPr>
              <a:t>Click to edit the outline text format</a:t>
            </a:r>
            <a:endParaRPr/>
          </a:p>
          <a:p>
            <a:pPr marL="863587" lvl="1" indent="-323846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GB" sz="1400" spc="-1">
                <a:latin typeface="Arial"/>
              </a:rPr>
              <a:t>Second Outline Level</a:t>
            </a:r>
            <a:endParaRPr/>
          </a:p>
          <a:p>
            <a:pPr marL="1295377" lvl="2" indent="-28786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000" spc="-1">
                <a:latin typeface="Arial"/>
              </a:rPr>
              <a:t>Third Outline Level</a:t>
            </a:r>
            <a:endParaRPr/>
          </a:p>
          <a:p>
            <a:pPr marL="1727172" lvl="3" indent="-215895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GB" sz="2000" spc="-1">
                <a:latin typeface="Arial"/>
              </a:rPr>
              <a:t>Fourth Outline Level</a:t>
            </a:r>
            <a:endParaRPr/>
          </a:p>
          <a:p>
            <a:pPr marL="2158964" lvl="4" indent="-215895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000" spc="-1">
                <a:latin typeface="Arial"/>
              </a:rPr>
              <a:t>Fifth Outline Level</a:t>
            </a:r>
            <a:endParaRPr/>
          </a:p>
          <a:p>
            <a:pPr marL="2590757" lvl="5" indent="-215895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000" spc="-1">
                <a:latin typeface="Arial"/>
              </a:rPr>
              <a:t>Sixth Outline Level</a:t>
            </a:r>
            <a:endParaRPr/>
          </a:p>
          <a:p>
            <a:pPr marL="3022551" lvl="6" indent="-215895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000" spc="-1">
                <a:latin typeface="Arial"/>
              </a:rPr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851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  <p:sldLayoutId id="2147484361" r:id="rId12"/>
    <p:sldLayoutId id="2147484362" r:id="rId13"/>
  </p:sldLayoutIdLst>
  <p:txStyles>
    <p:titleStyle/>
    <p:bodyStyle>
      <a:lvl1pPr marL="188222" indent="-141167">
        <a:buClr>
          <a:srgbClr val="FFFFFF"/>
        </a:buClr>
        <a:buSzPct val="45000"/>
        <a:buFont typeface="StarSymbol"/>
        <a:buChar char="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2410444"/>
            <a:ext cx="5616633" cy="4083155"/>
          </a:xfrm>
          <a:prstGeom prst="rect">
            <a:avLst/>
          </a:prstGeom>
          <a:noFill/>
        </p:spPr>
        <p:txBody>
          <a:bodyPr wrap="square" lIns="35546" tIns="17773" rIns="35546" bIns="17773" rtlCol="0">
            <a:spAutoFit/>
          </a:bodyPr>
          <a:lstStyle/>
          <a:p>
            <a:r>
              <a:rPr lang="de-DE" sz="2400" dirty="0" smtClean="0"/>
              <a:t>Reform der EU-Agrarpolitik nach 2020 </a:t>
            </a:r>
          </a:p>
          <a:p>
            <a:r>
              <a:rPr lang="de-DE" sz="1800" dirty="0" smtClean="0"/>
              <a:t>Die </a:t>
            </a:r>
            <a:r>
              <a:rPr lang="de-DE" sz="1800" dirty="0" err="1" smtClean="0"/>
              <a:t>Reformvorsch</a:t>
            </a:r>
            <a:r>
              <a:rPr lang="en-US" sz="1800" dirty="0" err="1" smtClean="0"/>
              <a:t>äge</a:t>
            </a:r>
            <a:r>
              <a:rPr lang="en-US" sz="1800" dirty="0" smtClean="0"/>
              <a:t> </a:t>
            </a:r>
            <a:r>
              <a:rPr lang="en-US" sz="1800" dirty="0"/>
              <a:t>der </a:t>
            </a:r>
            <a:r>
              <a:rPr lang="en-US" sz="1800" dirty="0" err="1"/>
              <a:t>Europïschen</a:t>
            </a:r>
            <a:r>
              <a:rPr lang="en-US" sz="1800" dirty="0"/>
              <a:t> </a:t>
            </a:r>
            <a:r>
              <a:rPr lang="en-US" sz="1800" dirty="0" err="1"/>
              <a:t>Kommission</a:t>
            </a:r>
            <a:endParaRPr lang="de-DE" sz="1800" dirty="0" smtClean="0"/>
          </a:p>
          <a:p>
            <a:pPr algn="r">
              <a:buClr>
                <a:srgbClr val="FFFFFF"/>
              </a:buClr>
            </a:pPr>
            <a:endParaRPr lang="de-DE" sz="1200" b="0" kern="0" dirty="0" smtClean="0">
              <a:solidFill>
                <a:srgbClr val="FFFFFF"/>
              </a:solidFill>
              <a:latin typeface="Verdana"/>
              <a:ea typeface="+mn-ea"/>
            </a:endParaRPr>
          </a:p>
          <a:p>
            <a:pPr algn="r"/>
            <a:endParaRPr lang="en-US" sz="1200" dirty="0" smtClean="0"/>
          </a:p>
          <a:p>
            <a:pPr algn="r"/>
            <a:endParaRPr lang="en-US" sz="1200" dirty="0"/>
          </a:p>
          <a:p>
            <a:pPr algn="r"/>
            <a:r>
              <a:rPr lang="en-US" sz="1200" dirty="0" err="1" smtClean="0"/>
              <a:t>Konferenz</a:t>
            </a:r>
            <a:r>
              <a:rPr lang="en-US" sz="1200" dirty="0" smtClean="0"/>
              <a:t> in Dessau</a:t>
            </a:r>
          </a:p>
          <a:p>
            <a:pPr algn="r"/>
            <a:r>
              <a:rPr lang="en-US" sz="1200" dirty="0" smtClean="0"/>
              <a:t>28.11.2018</a:t>
            </a:r>
            <a:endParaRPr lang="en-GB" sz="1200" dirty="0" smtClean="0"/>
          </a:p>
          <a:p>
            <a:r>
              <a:rPr lang="en-GB" sz="1200" dirty="0"/>
              <a:t> </a:t>
            </a:r>
            <a:endParaRPr lang="en-GB" sz="1200" dirty="0" smtClean="0"/>
          </a:p>
          <a:p>
            <a:endParaRPr lang="en-GB" sz="1200" dirty="0"/>
          </a:p>
          <a:p>
            <a:pPr algn="r">
              <a:buClr>
                <a:srgbClr val="FFFFFF"/>
              </a:buClr>
            </a:pPr>
            <a:endParaRPr lang="de-DE" sz="1200" b="0" kern="0" dirty="0" smtClean="0">
              <a:solidFill>
                <a:srgbClr val="FFFFFF"/>
              </a:solidFill>
              <a:latin typeface="Verdana"/>
              <a:ea typeface="+mn-ea"/>
            </a:endParaRPr>
          </a:p>
          <a:p>
            <a:pPr algn="r">
              <a:buClr>
                <a:srgbClr val="FFFFFF"/>
              </a:buClr>
            </a:pPr>
            <a:r>
              <a:rPr lang="de-DE" sz="1200" b="0" kern="0" dirty="0" smtClean="0">
                <a:solidFill>
                  <a:srgbClr val="FFFFFF"/>
                </a:solidFill>
                <a:latin typeface="Verdana"/>
                <a:ea typeface="+mn-ea"/>
              </a:rPr>
              <a:t> Dr. Josefine Loriz-Hoffmann</a:t>
            </a:r>
            <a:endParaRPr lang="en-GB" sz="1200" b="0" kern="0" dirty="0" smtClean="0">
              <a:solidFill>
                <a:srgbClr val="FFFFFF"/>
              </a:solidFill>
              <a:latin typeface="Verdana"/>
              <a:ea typeface="+mn-ea"/>
            </a:endParaRPr>
          </a:p>
          <a:p>
            <a:pPr algn="r">
              <a:buClr>
                <a:srgbClr val="FFFFFF"/>
              </a:buClr>
            </a:pPr>
            <a:r>
              <a:rPr lang="en-GB" sz="1200" b="0" kern="0" dirty="0" smtClean="0">
                <a:solidFill>
                  <a:srgbClr val="FFFFFF"/>
                </a:solidFill>
                <a:latin typeface="Verdana"/>
                <a:ea typeface="+mn-ea"/>
              </a:rPr>
              <a:t>GD </a:t>
            </a:r>
            <a:r>
              <a:rPr lang="en-GB" sz="1200" b="0" kern="0" dirty="0" err="1" smtClean="0">
                <a:solidFill>
                  <a:srgbClr val="FFFFFF"/>
                </a:solidFill>
                <a:latin typeface="Verdana"/>
                <a:ea typeface="+mn-ea"/>
              </a:rPr>
              <a:t>Landwirtschaft</a:t>
            </a:r>
            <a:r>
              <a:rPr lang="en-GB" sz="1200" b="0" kern="0" dirty="0" smtClean="0">
                <a:solidFill>
                  <a:srgbClr val="FFFFFF"/>
                </a:solidFill>
                <a:latin typeface="Verdana"/>
                <a:ea typeface="+mn-ea"/>
              </a:rPr>
              <a:t> und </a:t>
            </a:r>
            <a:r>
              <a:rPr lang="en-GB" sz="1200" b="0" kern="0" dirty="0" err="1" smtClean="0">
                <a:solidFill>
                  <a:srgbClr val="FFFFFF"/>
                </a:solidFill>
                <a:latin typeface="Verdana"/>
                <a:ea typeface="+mn-ea"/>
              </a:rPr>
              <a:t>ländliche</a:t>
            </a:r>
            <a:r>
              <a:rPr lang="en-GB" sz="1200" b="0" kern="0" dirty="0" smtClean="0">
                <a:solidFill>
                  <a:srgbClr val="FFFFFF"/>
                </a:solidFill>
                <a:latin typeface="Verdana"/>
                <a:ea typeface="+mn-ea"/>
              </a:rPr>
              <a:t> </a:t>
            </a:r>
            <a:r>
              <a:rPr lang="en-GB" sz="1200" b="0" kern="0" dirty="0" err="1" smtClean="0">
                <a:solidFill>
                  <a:srgbClr val="FFFFFF"/>
                </a:solidFill>
                <a:latin typeface="Verdana"/>
                <a:ea typeface="+mn-ea"/>
              </a:rPr>
              <a:t>Entwicklung</a:t>
            </a:r>
            <a:endParaRPr lang="en-GB" sz="1200" b="0" kern="0" dirty="0" smtClean="0">
              <a:solidFill>
                <a:srgbClr val="FFFFFF"/>
              </a:solidFill>
              <a:latin typeface="Verdana"/>
              <a:ea typeface="+mn-ea"/>
            </a:endParaRPr>
          </a:p>
          <a:p>
            <a:pPr algn="r">
              <a:buClr>
                <a:srgbClr val="FFFFFF"/>
              </a:buClr>
            </a:pPr>
            <a:r>
              <a:rPr lang="en-GB" sz="1200" b="0" kern="0" dirty="0" err="1" smtClean="0">
                <a:solidFill>
                  <a:srgbClr val="FFFFFF"/>
                </a:solidFill>
                <a:latin typeface="Verdana"/>
                <a:ea typeface="+mn-ea"/>
              </a:rPr>
              <a:t>Europäische</a:t>
            </a:r>
            <a:r>
              <a:rPr lang="en-GB" sz="1200" b="0" kern="0" dirty="0" smtClean="0">
                <a:solidFill>
                  <a:srgbClr val="FFFFFF"/>
                </a:solidFill>
                <a:latin typeface="Verdana"/>
                <a:ea typeface="+mn-ea"/>
              </a:rPr>
              <a:t> </a:t>
            </a:r>
            <a:r>
              <a:rPr lang="en-GB" sz="1200" b="0" kern="0" dirty="0" err="1" smtClean="0">
                <a:solidFill>
                  <a:srgbClr val="FFFFFF"/>
                </a:solidFill>
                <a:latin typeface="Verdana"/>
                <a:ea typeface="+mn-ea"/>
              </a:rPr>
              <a:t>Kommission</a:t>
            </a:r>
            <a:endParaRPr lang="en-GB" sz="1200" b="0" kern="0" dirty="0">
              <a:solidFill>
                <a:srgbClr val="FFFFFF"/>
              </a:solidFill>
              <a:latin typeface="Verdana"/>
              <a:ea typeface="+mn-ea"/>
            </a:endParaRPr>
          </a:p>
          <a:p>
            <a:pPr algn="r">
              <a:buClr>
                <a:srgbClr val="FFFFFF"/>
              </a:buClr>
            </a:pPr>
            <a:endParaRPr lang="en-GB" sz="1200" dirty="0">
              <a:solidFill>
                <a:srgbClr val="FFFFFF"/>
              </a:solidFill>
              <a:latin typeface="Verdana"/>
              <a:ea typeface="+mn-ea"/>
            </a:endParaRPr>
          </a:p>
          <a:p>
            <a:pPr>
              <a:buClr>
                <a:srgbClr val="FFFFFF"/>
              </a:buClr>
            </a:pPr>
            <a:endParaRPr lang="en-GB" sz="1200" dirty="0">
              <a:solidFill>
                <a:srgbClr val="FFFFFF"/>
              </a:solidFill>
              <a:latin typeface="Verdana"/>
              <a:ea typeface="+mn-ea"/>
            </a:endParaRPr>
          </a:p>
          <a:p>
            <a:endParaRPr lang="en-GB" sz="1900" dirty="0">
              <a:solidFill>
                <a:srgbClr val="FFFFFF"/>
              </a:solidFill>
              <a:latin typeface="Verdan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2465" y="6060838"/>
            <a:ext cx="2785364" cy="302633"/>
          </a:xfrm>
          <a:prstGeom prst="rect">
            <a:avLst/>
          </a:prstGeom>
          <a:noFill/>
        </p:spPr>
        <p:txBody>
          <a:bodyPr wrap="square" lIns="35546" tIns="17773" rIns="35546" bIns="17773" rtlCol="0">
            <a:spAutoFit/>
          </a:bodyPr>
          <a:lstStyle/>
          <a:p>
            <a:r>
              <a:rPr lang="en-GB" sz="2600" baseline="30000" dirty="0" err="1" smtClean="0">
                <a:solidFill>
                  <a:srgbClr val="FFFFFF"/>
                </a:solidFill>
                <a:latin typeface="EC Square Sans Cond Pro" panose="020B0506040000020004" pitchFamily="34" charset="0"/>
                <a:ea typeface="+mn-ea"/>
              </a:rPr>
              <a:t>FutureofCAP</a:t>
            </a:r>
            <a:endParaRPr lang="en-GB" sz="2600" baseline="30000" dirty="0">
              <a:solidFill>
                <a:srgbClr val="FFFFFF"/>
              </a:solidFill>
              <a:latin typeface="EC Square Sans Cond Pro" panose="020B05060400000200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5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7648" y="189488"/>
            <a:ext cx="9360896" cy="1151280"/>
            <a:chOff x="35640" y="260648"/>
            <a:chExt cx="9360896" cy="1151280"/>
          </a:xfrm>
        </p:grpSpPr>
        <p:sp>
          <p:nvSpPr>
            <p:cNvPr id="528" name="CustomShape 4"/>
            <p:cNvSpPr/>
            <p:nvPr/>
          </p:nvSpPr>
          <p:spPr>
            <a:xfrm>
              <a:off x="1442336" y="331808"/>
              <a:ext cx="7954200" cy="936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 marL="358920" indent="-358200" defTabSz="91396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cap="all" spc="-1" dirty="0" err="1" smtClean="0">
                  <a:solidFill>
                    <a:srgbClr val="BBB831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Verdana"/>
                </a:rPr>
                <a:t>Ein</a:t>
              </a:r>
              <a:r>
                <a:rPr lang="en-US" sz="3000" cap="all" spc="-1" dirty="0" smtClean="0">
                  <a:solidFill>
                    <a:srgbClr val="BBB831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Verdana"/>
                </a:rPr>
                <a:t> </a:t>
              </a:r>
              <a:r>
                <a:rPr lang="en-US" sz="3000" cap="all" spc="-1" dirty="0" err="1" smtClean="0">
                  <a:solidFill>
                    <a:srgbClr val="BBB831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Verdana"/>
                </a:rPr>
                <a:t>neues</a:t>
              </a:r>
              <a:r>
                <a:rPr lang="en-US" sz="3000" cap="all" spc="-1" dirty="0" smtClean="0">
                  <a:solidFill>
                    <a:srgbClr val="BBB831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Verdana"/>
                </a:rPr>
                <a:t> </a:t>
              </a:r>
              <a:r>
                <a:rPr lang="en-US" sz="3000" cap="all" spc="-1" dirty="0" err="1" smtClean="0">
                  <a:solidFill>
                    <a:srgbClr val="BBB831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Verdana"/>
                </a:rPr>
                <a:t>Umsetzungsmodell</a:t>
              </a:r>
              <a:endParaRPr sz="1800" b="0" cap="all" dirty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529" name="Picture 8"/>
            <p:cNvPicPr/>
            <p:nvPr/>
          </p:nvPicPr>
          <p:blipFill>
            <a:blip r:embed="rId3"/>
            <a:stretch/>
          </p:blipFill>
          <p:spPr>
            <a:xfrm>
              <a:off x="35640" y="260648"/>
              <a:ext cx="1151280" cy="11512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532" name="Picture 3"/>
          <p:cNvPicPr/>
          <p:nvPr/>
        </p:nvPicPr>
        <p:blipFill>
          <a:blip r:embed="rId4"/>
          <a:stretch/>
        </p:blipFill>
        <p:spPr>
          <a:xfrm>
            <a:off x="0" y="6777360"/>
            <a:ext cx="9141840" cy="161280"/>
          </a:xfrm>
          <a:prstGeom prst="rect">
            <a:avLst/>
          </a:prstGeom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2195736" y="5598677"/>
            <a:ext cx="4504880" cy="929520"/>
            <a:chOff x="2098888" y="5805264"/>
            <a:chExt cx="4504880" cy="929520"/>
          </a:xfrm>
        </p:grpSpPr>
        <p:pic>
          <p:nvPicPr>
            <p:cNvPr id="533" name="Picture 4"/>
            <p:cNvPicPr/>
            <p:nvPr/>
          </p:nvPicPr>
          <p:blipFill>
            <a:blip r:embed="rId5"/>
            <a:srcRect r="48788" b="-63291"/>
            <a:stretch/>
          </p:blipFill>
          <p:spPr>
            <a:xfrm>
              <a:off x="2488880" y="5867835"/>
              <a:ext cx="3535200" cy="45360"/>
            </a:xfrm>
            <a:prstGeom prst="rect">
              <a:avLst/>
            </a:prstGeom>
            <a:ln>
              <a:noFill/>
            </a:ln>
          </p:spPr>
        </p:pic>
        <p:sp>
          <p:nvSpPr>
            <p:cNvPr id="537" name="CustomShape 7"/>
            <p:cNvSpPr/>
            <p:nvPr/>
          </p:nvSpPr>
          <p:spPr>
            <a:xfrm>
              <a:off x="2098888" y="5805264"/>
              <a:ext cx="4504880" cy="9295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 marL="360" algn="just" defTabSz="913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dirty="0">
                <a:solidFill>
                  <a:srgbClr val="478E00"/>
                </a:solidFill>
                <a:latin typeface="Arial"/>
              </a:endParaRPr>
            </a:p>
          </p:txBody>
        </p:sp>
      </p:grpSp>
      <p:sp>
        <p:nvSpPr>
          <p:cNvPr id="18" name="Slide Number Placeholder 5"/>
          <p:cNvSpPr txBox="1">
            <a:spLocks/>
          </p:cNvSpPr>
          <p:nvPr/>
        </p:nvSpPr>
        <p:spPr>
          <a:xfrm>
            <a:off x="4220709" y="6528197"/>
            <a:ext cx="734843" cy="357187"/>
          </a:xfrm>
          <a:prstGeom prst="rect">
            <a:avLst/>
          </a:prstGeom>
          <a:solidFill>
            <a:srgbClr val="BBB831"/>
          </a:solidFill>
          <a:ln/>
        </p:spPr>
        <p:txBody>
          <a:bodyPr lIns="91416" tIns="45708" rIns="91416" bIns="45708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 defTabSz="913960" eaLnBrk="1" hangingPunct="1">
              <a:defRPr/>
            </a:pPr>
            <a:fld id="{5B491772-24F1-43EF-AB23-FDDAC09E3150}" type="slidenum">
              <a:rPr lang="en-GB" sz="1000">
                <a:solidFill>
                  <a:srgbClr val="FFFFFF"/>
                </a:solidFill>
              </a:rPr>
              <a:pPr algn="ctr" defTabSz="913960" eaLnBrk="1" hangingPunct="1">
                <a:defRPr/>
              </a:pPr>
              <a:t>10</a:t>
            </a:fld>
            <a:endParaRPr lang="en-GB" sz="1000" dirty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95736" y="1268640"/>
            <a:ext cx="5256048" cy="3566432"/>
            <a:chOff x="2195736" y="1268640"/>
            <a:chExt cx="5256048" cy="3566432"/>
          </a:xfrm>
        </p:grpSpPr>
        <p:sp>
          <p:nvSpPr>
            <p:cNvPr id="527" name="CustomShape 3"/>
            <p:cNvSpPr/>
            <p:nvPr/>
          </p:nvSpPr>
          <p:spPr>
            <a:xfrm>
              <a:off x="2483768" y="1268640"/>
              <a:ext cx="4968016" cy="1217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 defTabSz="913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600" b="0" dirty="0">
                <a:solidFill>
                  <a:srgbClr val="767905"/>
                </a:solidFill>
                <a:latin typeface="Arial"/>
              </a:endParaRPr>
            </a:p>
          </p:txBody>
        </p:sp>
        <p:pic>
          <p:nvPicPr>
            <p:cNvPr id="534" name="Picture 4"/>
            <p:cNvPicPr/>
            <p:nvPr/>
          </p:nvPicPr>
          <p:blipFill>
            <a:blip r:embed="rId5"/>
            <a:srcRect t="-63291" r="93399"/>
            <a:stretch/>
          </p:blipFill>
          <p:spPr>
            <a:xfrm rot="4621800">
              <a:off x="2977560" y="2980800"/>
              <a:ext cx="455400" cy="45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"/>
            <p:cNvPicPr/>
            <p:nvPr/>
          </p:nvPicPr>
          <p:blipFill rotWithShape="1">
            <a:blip r:embed="rId6"/>
            <a:srcRect l="22826" r="51198"/>
            <a:stretch/>
          </p:blipFill>
          <p:spPr>
            <a:xfrm>
              <a:off x="2195736" y="2636912"/>
              <a:ext cx="2228850" cy="21981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6932520" y="980728"/>
            <a:ext cx="2209320" cy="3926352"/>
            <a:chOff x="6932520" y="980728"/>
            <a:chExt cx="2209320" cy="3926352"/>
          </a:xfrm>
        </p:grpSpPr>
        <p:sp>
          <p:nvSpPr>
            <p:cNvPr id="531" name="CustomShape 6"/>
            <p:cNvSpPr/>
            <p:nvPr/>
          </p:nvSpPr>
          <p:spPr>
            <a:xfrm>
              <a:off x="6932520" y="980728"/>
              <a:ext cx="2209320" cy="1338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 defTabSz="91396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spc="-1" dirty="0" err="1" smtClean="0">
                  <a:solidFill>
                    <a:srgbClr val="A39109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Begleitung</a:t>
              </a:r>
              <a:r>
                <a:rPr lang="en-US" sz="1800" spc="-1" dirty="0" smtClean="0">
                  <a:solidFill>
                    <a:srgbClr val="A39109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 und </a:t>
              </a:r>
              <a:r>
                <a:rPr lang="en-US" sz="1800" spc="-1" dirty="0" err="1" smtClean="0">
                  <a:solidFill>
                    <a:srgbClr val="A39109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jährliche</a:t>
              </a:r>
              <a:r>
                <a:rPr lang="en-US" sz="1800" spc="-1" dirty="0" smtClean="0">
                  <a:solidFill>
                    <a:srgbClr val="A39109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 </a:t>
              </a:r>
              <a:r>
                <a:rPr lang="en-US" sz="1800" spc="-1" dirty="0" err="1" smtClean="0">
                  <a:solidFill>
                    <a:srgbClr val="A39109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Umsetzungs-berichte</a:t>
              </a:r>
              <a:endParaRPr lang="en-US" sz="1800" spc="-1" dirty="0" smtClean="0">
                <a:solidFill>
                  <a:srgbClr val="A39109"/>
                </a:solidFill>
                <a:uFill>
                  <a:solidFill>
                    <a:srgbClr val="FFFFFF"/>
                  </a:solidFill>
                </a:uFill>
                <a:ea typeface="Verdana"/>
              </a:endParaRPr>
            </a:p>
            <a:p>
              <a:pPr defTabSz="91396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US" sz="1400" b="0" spc="-1" dirty="0" err="1" smtClean="0">
                  <a:solidFill>
                    <a:srgbClr val="478E00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Zuverlässigkeits-erklärung</a:t>
              </a:r>
              <a:r>
                <a:rPr lang="en-US" sz="1400" b="0" spc="-1" dirty="0" smtClean="0">
                  <a:solidFill>
                    <a:srgbClr val="478E00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 und </a:t>
              </a:r>
              <a:r>
                <a:rPr lang="en-US" sz="1400" b="0" spc="-1" dirty="0" err="1" smtClean="0">
                  <a:solidFill>
                    <a:srgbClr val="478E00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Ergebnisprüfung</a:t>
              </a:r>
              <a:endParaRPr sz="1600" b="0" dirty="0">
                <a:solidFill>
                  <a:srgbClr val="478E00"/>
                </a:solidFill>
                <a:latin typeface="Arial"/>
              </a:endParaRPr>
            </a:p>
          </p:txBody>
        </p:sp>
        <p:pic>
          <p:nvPicPr>
            <p:cNvPr id="536" name="Picture 4"/>
            <p:cNvPicPr/>
            <p:nvPr/>
          </p:nvPicPr>
          <p:blipFill>
            <a:blip r:embed="rId5"/>
            <a:srcRect t="-63291" r="96142"/>
            <a:stretch/>
          </p:blipFill>
          <p:spPr>
            <a:xfrm rot="5400000">
              <a:off x="7997400" y="3075120"/>
              <a:ext cx="266040" cy="45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"/>
            <p:cNvPicPr/>
            <p:nvPr/>
          </p:nvPicPr>
          <p:blipFill rotWithShape="1">
            <a:blip r:embed="rId6"/>
            <a:srcRect l="79078"/>
            <a:stretch/>
          </p:blipFill>
          <p:spPr>
            <a:xfrm>
              <a:off x="7020272" y="2708920"/>
              <a:ext cx="1795200" cy="21981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4423320" y="2636912"/>
            <a:ext cx="4718880" cy="3051808"/>
            <a:chOff x="4423320" y="2636912"/>
            <a:chExt cx="4718880" cy="3051808"/>
          </a:xfrm>
        </p:grpSpPr>
        <p:sp>
          <p:nvSpPr>
            <p:cNvPr id="523" name="CustomShape 1"/>
            <p:cNvSpPr/>
            <p:nvPr/>
          </p:nvSpPr>
          <p:spPr>
            <a:xfrm>
              <a:off x="4423320" y="4350240"/>
              <a:ext cx="4718880" cy="1338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 defTabSz="91396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spc="-1" dirty="0" err="1" smtClean="0">
                  <a:solidFill>
                    <a:srgbClr val="A39109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Umsetzung</a:t>
              </a:r>
              <a:r>
                <a:rPr lang="en-US" sz="1800" spc="-1" dirty="0" smtClean="0">
                  <a:solidFill>
                    <a:srgbClr val="A39109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 </a:t>
              </a:r>
              <a:r>
                <a:rPr lang="en-US" sz="1800" spc="-1" dirty="0" err="1" smtClean="0">
                  <a:solidFill>
                    <a:srgbClr val="A39109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nach</a:t>
              </a:r>
              <a:r>
                <a:rPr lang="en-US" sz="1800" spc="-1" dirty="0" smtClean="0">
                  <a:solidFill>
                    <a:srgbClr val="A39109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 </a:t>
              </a:r>
              <a:r>
                <a:rPr lang="en-US" sz="1800" spc="-1" dirty="0" err="1" smtClean="0">
                  <a:solidFill>
                    <a:srgbClr val="A39109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Maßgabe</a:t>
              </a:r>
              <a:r>
                <a:rPr lang="en-US" sz="1800" spc="-1" dirty="0" smtClean="0">
                  <a:solidFill>
                    <a:srgbClr val="A39109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 des </a:t>
              </a:r>
              <a:r>
                <a:rPr lang="en-US" sz="1800" spc="-1" dirty="0" err="1" smtClean="0">
                  <a:solidFill>
                    <a:srgbClr val="A39109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Handlungsbedarfs</a:t>
              </a:r>
              <a:r>
                <a:rPr lang="en-US" sz="1800" spc="-1" dirty="0" smtClean="0">
                  <a:solidFill>
                    <a:srgbClr val="A39109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 </a:t>
              </a:r>
              <a:r>
                <a:rPr lang="en-US" sz="1800" spc="-1" dirty="0" err="1" smtClean="0">
                  <a:solidFill>
                    <a:srgbClr val="A39109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vor</a:t>
              </a:r>
              <a:r>
                <a:rPr lang="en-US" sz="1800" spc="-1" dirty="0" smtClean="0">
                  <a:solidFill>
                    <a:srgbClr val="A39109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 Ort</a:t>
              </a:r>
            </a:p>
            <a:p>
              <a:pPr defTabSz="91396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US" sz="1400" b="0" spc="-1" dirty="0" err="1" smtClean="0">
                  <a:solidFill>
                    <a:srgbClr val="478E00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Verbesserung</a:t>
              </a:r>
              <a:r>
                <a:rPr lang="en-US" sz="1400" b="0" spc="-1" dirty="0" smtClean="0">
                  <a:solidFill>
                    <a:srgbClr val="478E00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 der </a:t>
              </a:r>
              <a:r>
                <a:rPr lang="en-US" sz="1400" b="0" spc="-1" dirty="0" err="1" smtClean="0">
                  <a:solidFill>
                    <a:srgbClr val="478E00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ökonomischen</a:t>
              </a:r>
              <a:r>
                <a:rPr lang="en-US" sz="1400" b="0" spc="-1" dirty="0" smtClean="0">
                  <a:solidFill>
                    <a:srgbClr val="478E00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, </a:t>
              </a:r>
              <a:r>
                <a:rPr lang="en-US" sz="1400" b="0" spc="-1" dirty="0" err="1" smtClean="0">
                  <a:solidFill>
                    <a:srgbClr val="478E00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sozialen</a:t>
              </a:r>
              <a:r>
                <a:rPr lang="en-US" sz="1400" b="0" spc="-1" dirty="0" smtClean="0">
                  <a:solidFill>
                    <a:srgbClr val="478E00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 und </a:t>
              </a:r>
              <a:r>
                <a:rPr lang="en-US" sz="1400" b="0" spc="-1" dirty="0" err="1" smtClean="0">
                  <a:solidFill>
                    <a:srgbClr val="478E00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ökologischen</a:t>
              </a:r>
              <a:r>
                <a:rPr lang="en-US" sz="1400" b="0" spc="-1" dirty="0" smtClean="0">
                  <a:solidFill>
                    <a:srgbClr val="478E00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 </a:t>
              </a:r>
              <a:r>
                <a:rPr lang="en-US" sz="1400" b="0" spc="-1" dirty="0" err="1" smtClean="0">
                  <a:solidFill>
                    <a:srgbClr val="478E00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Politikwirkungen</a:t>
              </a:r>
              <a:endParaRPr sz="1600" b="0" dirty="0">
                <a:solidFill>
                  <a:srgbClr val="478E00"/>
                </a:solidFill>
                <a:latin typeface="Arial"/>
              </a:endParaRPr>
            </a:p>
          </p:txBody>
        </p:sp>
        <p:pic>
          <p:nvPicPr>
            <p:cNvPr id="535" name="Picture 4"/>
            <p:cNvPicPr/>
            <p:nvPr/>
          </p:nvPicPr>
          <p:blipFill>
            <a:blip r:embed="rId5"/>
            <a:srcRect t="-63291" r="95766"/>
            <a:stretch/>
          </p:blipFill>
          <p:spPr>
            <a:xfrm rot="4621800">
              <a:off x="5993280" y="4266360"/>
              <a:ext cx="291960" cy="45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"/>
            <p:cNvPicPr/>
            <p:nvPr/>
          </p:nvPicPr>
          <p:blipFill rotWithShape="1">
            <a:blip r:embed="rId6"/>
            <a:srcRect l="48880" r="21259"/>
            <a:stretch/>
          </p:blipFill>
          <p:spPr>
            <a:xfrm>
              <a:off x="4427984" y="2636912"/>
              <a:ext cx="2562225" cy="21981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339456" y="2636912"/>
            <a:ext cx="4016520" cy="3066672"/>
            <a:chOff x="251520" y="2636912"/>
            <a:chExt cx="4016520" cy="3066672"/>
          </a:xfrm>
        </p:grpSpPr>
        <p:pic>
          <p:nvPicPr>
            <p:cNvPr id="525" name="Picture 4"/>
            <p:cNvPicPr/>
            <p:nvPr/>
          </p:nvPicPr>
          <p:blipFill>
            <a:blip r:embed="rId5"/>
            <a:srcRect t="-63291" r="93399"/>
            <a:stretch/>
          </p:blipFill>
          <p:spPr>
            <a:xfrm rot="4256400">
              <a:off x="1196640" y="4256640"/>
              <a:ext cx="455400" cy="45360"/>
            </a:xfrm>
            <a:prstGeom prst="rect">
              <a:avLst/>
            </a:prstGeom>
            <a:ln>
              <a:noFill/>
            </a:ln>
          </p:spPr>
        </p:pic>
        <p:sp>
          <p:nvSpPr>
            <p:cNvPr id="530" name="CustomShape 5"/>
            <p:cNvSpPr/>
            <p:nvPr/>
          </p:nvSpPr>
          <p:spPr>
            <a:xfrm>
              <a:off x="251520" y="4365104"/>
              <a:ext cx="4016520" cy="1338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 defTabSz="91396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spc="-1" dirty="0" err="1" smtClean="0">
                  <a:solidFill>
                    <a:srgbClr val="A39109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Festlegung</a:t>
              </a:r>
              <a:r>
                <a:rPr lang="en-US" sz="1800" spc="-1" dirty="0" smtClean="0">
                  <a:solidFill>
                    <a:srgbClr val="A39109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 des EU </a:t>
              </a:r>
              <a:r>
                <a:rPr lang="en-US" sz="1800" spc="-1" dirty="0" err="1" smtClean="0">
                  <a:solidFill>
                    <a:srgbClr val="A39109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Rechtsrahmens</a:t>
              </a:r>
              <a:endParaRPr sz="1800" b="0" dirty="0">
                <a:solidFill>
                  <a:srgbClr val="A39109"/>
                </a:solidFill>
                <a:latin typeface="Arial"/>
              </a:endParaRPr>
            </a:p>
            <a:p>
              <a:pPr defTabSz="91396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US" sz="1400" b="0" spc="-1" dirty="0">
                  <a:solidFill>
                    <a:srgbClr val="478E00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9 </a:t>
              </a:r>
              <a:r>
                <a:rPr lang="en-US" sz="1400" b="0" spc="-1" dirty="0" err="1" smtClean="0">
                  <a:solidFill>
                    <a:srgbClr val="478E00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Ziele</a:t>
              </a:r>
              <a:r>
                <a:rPr lang="en-US" sz="1400" b="0" spc="-1" dirty="0" smtClean="0">
                  <a:solidFill>
                    <a:srgbClr val="478E00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, </a:t>
              </a:r>
              <a:r>
                <a:rPr lang="en-US" sz="1400" b="0" spc="-1" dirty="0" err="1" smtClean="0">
                  <a:solidFill>
                    <a:srgbClr val="478E00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gemeinsame</a:t>
              </a:r>
              <a:r>
                <a:rPr lang="en-US" sz="1400" b="0" spc="-1" dirty="0" smtClean="0">
                  <a:solidFill>
                    <a:srgbClr val="478E00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 </a:t>
              </a:r>
              <a:r>
                <a:rPr lang="en-US" sz="1400" b="0" spc="-1" dirty="0" err="1" smtClean="0">
                  <a:solidFill>
                    <a:srgbClr val="478E00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Indikatoren</a:t>
              </a:r>
              <a:r>
                <a:rPr lang="en-US" sz="1400" b="0" spc="-1" dirty="0" smtClean="0">
                  <a:solidFill>
                    <a:srgbClr val="478E00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,</a:t>
              </a:r>
              <a:br>
                <a:rPr lang="en-US" sz="1400" b="0" spc="-1" dirty="0" smtClean="0">
                  <a:solidFill>
                    <a:srgbClr val="478E00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</a:br>
              <a:r>
                <a:rPr lang="en-US" sz="1400" b="0" spc="-1" dirty="0" smtClean="0">
                  <a:solidFill>
                    <a:srgbClr val="478E00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Definition </a:t>
              </a:r>
              <a:r>
                <a:rPr lang="en-US" sz="1400" b="0" spc="-1" dirty="0" err="1" smtClean="0">
                  <a:solidFill>
                    <a:srgbClr val="478E00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genereller</a:t>
              </a:r>
              <a:r>
                <a:rPr lang="en-US" sz="1400" b="0" spc="-1" dirty="0" smtClean="0">
                  <a:solidFill>
                    <a:srgbClr val="478E00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 </a:t>
              </a:r>
              <a:r>
                <a:rPr lang="en-US" sz="1400" b="0" spc="-1" dirty="0" err="1" smtClean="0">
                  <a:solidFill>
                    <a:srgbClr val="478E00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Interventionstypen</a:t>
              </a:r>
              <a:endParaRPr sz="1600" b="0" dirty="0">
                <a:solidFill>
                  <a:srgbClr val="478E00"/>
                </a:solidFill>
                <a:latin typeface="Arial"/>
              </a:endParaRPr>
            </a:p>
          </p:txBody>
        </p:sp>
        <p:pic>
          <p:nvPicPr>
            <p:cNvPr id="28" name="Picture 2"/>
            <p:cNvPicPr/>
            <p:nvPr/>
          </p:nvPicPr>
          <p:blipFill rotWithShape="1">
            <a:blip r:embed="rId6"/>
            <a:srcRect r="77675"/>
            <a:stretch/>
          </p:blipFill>
          <p:spPr>
            <a:xfrm>
              <a:off x="251520" y="2636912"/>
              <a:ext cx="1915641" cy="21981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251520" y="1271657"/>
            <a:ext cx="1821929" cy="1725295"/>
            <a:chOff x="85775" y="1484784"/>
            <a:chExt cx="1821929" cy="1725295"/>
          </a:xfrm>
        </p:grpSpPr>
        <p:sp>
          <p:nvSpPr>
            <p:cNvPr id="30" name="Rounded Rectangle 29"/>
            <p:cNvSpPr/>
            <p:nvPr/>
          </p:nvSpPr>
          <p:spPr>
            <a:xfrm>
              <a:off x="85775" y="1484784"/>
              <a:ext cx="1821929" cy="1725295"/>
            </a:xfrm>
            <a:prstGeom prst="roundRect">
              <a:avLst/>
            </a:prstGeom>
            <a:gradFill>
              <a:gsLst>
                <a:gs pos="0">
                  <a:srgbClr val="FFEAD5"/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</a:gra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square" lIns="0" tIns="0" rIns="0" bIns="0" rtlCol="0">
              <a:spAutoFit/>
            </a:bodyPr>
            <a:lstStyle/>
            <a:p>
              <a:pPr defTabSz="91396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0" spc="-1" baseline="30000" dirty="0" smtClean="0">
                  <a:solidFill>
                    <a:srgbClr val="0F5494"/>
                  </a:solidFill>
                  <a:uFill>
                    <a:solidFill>
                      <a:srgbClr val="FFFFFF"/>
                    </a:solidFill>
                  </a:uFill>
                  <a:latin typeface="EC Square Sans Pro Medium"/>
                </a:rPr>
                <a:t/>
              </a:r>
              <a:br>
                <a:rPr lang="en-US" sz="800" b="0" spc="-1" baseline="30000" dirty="0" smtClean="0">
                  <a:solidFill>
                    <a:srgbClr val="0F5494"/>
                  </a:solidFill>
                  <a:uFill>
                    <a:solidFill>
                      <a:srgbClr val="FFFFFF"/>
                    </a:solidFill>
                  </a:uFill>
                  <a:latin typeface="EC Square Sans Pro Medium"/>
                </a:rPr>
              </a:br>
              <a:r>
                <a:rPr lang="en-US" sz="2400" b="0" spc="-1" baseline="30000" dirty="0" smtClean="0">
                  <a:solidFill>
                    <a:srgbClr val="0F5494"/>
                  </a:solidFill>
                  <a:uFill>
                    <a:solidFill>
                      <a:srgbClr val="FFFFFF"/>
                    </a:solidFill>
                  </a:uFill>
                  <a:latin typeface="EC Square Sans Pro Medium"/>
                </a:rPr>
                <a:t>Die </a:t>
              </a:r>
              <a:r>
                <a:rPr lang="en-US" sz="2400" b="0" spc="-1" baseline="30000" dirty="0" err="1" smtClean="0">
                  <a:solidFill>
                    <a:srgbClr val="0F5494"/>
                  </a:solidFill>
                  <a:uFill>
                    <a:solidFill>
                      <a:srgbClr val="FFFFFF"/>
                    </a:solidFill>
                  </a:uFill>
                  <a:latin typeface="EC Square Sans Pro Medium"/>
                </a:rPr>
                <a:t>Kommission</a:t>
              </a:r>
              <a:r>
                <a:rPr lang="en-US" sz="2400" b="0" spc="-1" baseline="30000" dirty="0" smtClean="0">
                  <a:solidFill>
                    <a:srgbClr val="0F5494"/>
                  </a:solidFill>
                  <a:uFill>
                    <a:solidFill>
                      <a:srgbClr val="FFFFFF"/>
                    </a:solidFill>
                  </a:uFill>
                  <a:latin typeface="EC Square Sans Pro Medium"/>
                </a:rPr>
                <a:t> </a:t>
              </a:r>
              <a:r>
                <a:rPr lang="en-US" sz="2400" b="0" spc="-1" baseline="30000" dirty="0" err="1" smtClean="0">
                  <a:solidFill>
                    <a:srgbClr val="0F5494"/>
                  </a:solidFill>
                  <a:uFill>
                    <a:solidFill>
                      <a:srgbClr val="FFFFFF"/>
                    </a:solidFill>
                  </a:uFill>
                  <a:latin typeface="EC Square Sans Pro Medium"/>
                </a:rPr>
                <a:t>prüft</a:t>
              </a:r>
              <a:r>
                <a:rPr lang="en-US" sz="2400" b="0" spc="-1" baseline="30000" dirty="0" smtClean="0">
                  <a:solidFill>
                    <a:srgbClr val="0F5494"/>
                  </a:solidFill>
                  <a:uFill>
                    <a:solidFill>
                      <a:srgbClr val="FFFFFF"/>
                    </a:solidFill>
                  </a:uFill>
                  <a:latin typeface="EC Square Sans Pro Medium"/>
                </a:rPr>
                <a:t> und </a:t>
              </a:r>
              <a:r>
                <a:rPr lang="en-US" sz="2400" b="0" spc="-1" baseline="30000" dirty="0" err="1" smtClean="0">
                  <a:solidFill>
                    <a:srgbClr val="0F5494"/>
                  </a:solidFill>
                  <a:uFill>
                    <a:solidFill>
                      <a:srgbClr val="FFFFFF"/>
                    </a:solidFill>
                  </a:uFill>
                  <a:latin typeface="EC Square Sans Pro Medium"/>
                </a:rPr>
                <a:t>genehmigt</a:t>
              </a:r>
              <a:r>
                <a:rPr lang="en-US" sz="2400" b="0" spc="-1" baseline="30000" dirty="0" smtClean="0">
                  <a:solidFill>
                    <a:srgbClr val="0F5494"/>
                  </a:solidFill>
                  <a:uFill>
                    <a:solidFill>
                      <a:srgbClr val="FFFFFF"/>
                    </a:solidFill>
                  </a:uFill>
                  <a:latin typeface="EC Square Sans Pro Medium"/>
                </a:rPr>
                <a:t> GAP </a:t>
              </a:r>
              <a:r>
                <a:rPr lang="en-US" sz="2400" b="0" spc="-1" baseline="30000" dirty="0" err="1" smtClean="0">
                  <a:solidFill>
                    <a:srgbClr val="0F5494"/>
                  </a:solidFill>
                  <a:uFill>
                    <a:solidFill>
                      <a:srgbClr val="FFFFFF"/>
                    </a:solidFill>
                  </a:uFill>
                  <a:latin typeface="EC Square Sans Pro Medium"/>
                </a:rPr>
                <a:t>Pläne</a:t>
              </a:r>
              <a:r>
                <a:rPr lang="en-US" sz="2400" b="0" spc="-1" baseline="30000" dirty="0" smtClean="0">
                  <a:solidFill>
                    <a:srgbClr val="0F5494"/>
                  </a:solidFill>
                  <a:uFill>
                    <a:solidFill>
                      <a:srgbClr val="FFFFFF"/>
                    </a:solidFill>
                  </a:uFill>
                  <a:latin typeface="EC Square Sans Pro Medium"/>
                </a:rPr>
                <a:t> und </a:t>
              </a:r>
              <a:r>
                <a:rPr lang="en-US" sz="2400" b="0" spc="-1" baseline="30000" dirty="0" err="1" smtClean="0">
                  <a:solidFill>
                    <a:srgbClr val="0F5494"/>
                  </a:solidFill>
                  <a:uFill>
                    <a:solidFill>
                      <a:srgbClr val="FFFFFF"/>
                    </a:solidFill>
                  </a:uFill>
                  <a:latin typeface="EC Square Sans Pro Medium"/>
                </a:rPr>
                <a:t>begleitet</a:t>
              </a:r>
              <a:r>
                <a:rPr lang="en-US" sz="2400" b="0" spc="-1" baseline="30000" dirty="0" smtClean="0">
                  <a:solidFill>
                    <a:srgbClr val="0F5494"/>
                  </a:solidFill>
                  <a:uFill>
                    <a:solidFill>
                      <a:srgbClr val="FFFFFF"/>
                    </a:solidFill>
                  </a:uFill>
                  <a:latin typeface="EC Square Sans Pro Medium"/>
                </a:rPr>
                <a:t> die </a:t>
              </a:r>
              <a:r>
                <a:rPr lang="en-US" sz="2400" b="0" spc="-1" baseline="30000" dirty="0" err="1" smtClean="0">
                  <a:solidFill>
                    <a:srgbClr val="0F5494"/>
                  </a:solidFill>
                  <a:uFill>
                    <a:solidFill>
                      <a:srgbClr val="FFFFFF"/>
                    </a:solidFill>
                  </a:uFill>
                  <a:latin typeface="EC Square Sans Pro Medium"/>
                </a:rPr>
                <a:t>Umsetzung</a:t>
              </a:r>
              <a:endParaRPr lang="en-US" sz="2400" b="0" spc="-1" baseline="30000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endParaRPr>
            </a:p>
          </p:txBody>
        </p:sp>
        <p:pic>
          <p:nvPicPr>
            <p:cNvPr id="31" name="Picture 7"/>
            <p:cNvPicPr/>
            <p:nvPr/>
          </p:nvPicPr>
          <p:blipFill>
            <a:blip r:embed="rId7"/>
            <a:stretch/>
          </p:blipFill>
          <p:spPr>
            <a:xfrm>
              <a:off x="1156223" y="2276872"/>
              <a:ext cx="441720" cy="2473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Rectangle 8"/>
          <p:cNvSpPr/>
          <p:nvPr/>
        </p:nvSpPr>
        <p:spPr>
          <a:xfrm>
            <a:off x="2304256" y="1124744"/>
            <a:ext cx="4809912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960" fontAlgn="auto">
              <a:spcBef>
                <a:spcPts val="0"/>
              </a:spcBef>
              <a:spcAft>
                <a:spcPts val="0"/>
              </a:spcAft>
            </a:pPr>
            <a:r>
              <a:rPr lang="de-DE" sz="1800" spc="-1" dirty="0">
                <a:solidFill>
                  <a:srgbClr val="A39109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Mitgliedstaaten etablieren</a:t>
            </a:r>
            <a:br>
              <a:rPr lang="de-DE" sz="1800" spc="-1" dirty="0">
                <a:solidFill>
                  <a:srgbClr val="A39109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</a:br>
            <a:r>
              <a:rPr lang="de-DE" sz="1800" spc="-1" dirty="0">
                <a:solidFill>
                  <a:srgbClr val="A39109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nationale GAP Pläne</a:t>
            </a:r>
            <a:endParaRPr lang="de-DE" sz="1800" b="0" dirty="0">
              <a:solidFill>
                <a:srgbClr val="A39109"/>
              </a:solidFill>
              <a:latin typeface="Arial"/>
            </a:endParaRPr>
          </a:p>
          <a:p>
            <a:pPr defTabSz="913960" fontAlgn="auto">
              <a:spcBef>
                <a:spcPts val="600"/>
              </a:spcBef>
              <a:spcAft>
                <a:spcPts val="0"/>
              </a:spcAft>
            </a:pPr>
            <a:r>
              <a:rPr lang="de-DE" sz="1400" b="0" spc="-1" dirty="0">
                <a:solidFill>
                  <a:srgbClr val="767905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Analyse des Handlungsbedarfs, </a:t>
            </a:r>
            <a:r>
              <a:rPr lang="de-DE" sz="1400" b="0" spc="-1" dirty="0" smtClean="0">
                <a:solidFill>
                  <a:srgbClr val="767905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Festlegung der Zielwerte und Etappenziele, </a:t>
            </a:r>
            <a:r>
              <a:rPr lang="de-DE" sz="1400" b="0" spc="-1" dirty="0">
                <a:solidFill>
                  <a:srgbClr val="767905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Interventionsdesign, </a:t>
            </a:r>
            <a:r>
              <a:rPr lang="de-DE" sz="1400" b="0" spc="-1" dirty="0" smtClean="0">
                <a:solidFill>
                  <a:srgbClr val="767905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Verwaltungs-und Koordinierungssystem, basierend auf dem Partnerschaftsprinzip</a:t>
            </a:r>
            <a:endParaRPr lang="de-DE" sz="1600" b="0" dirty="0">
              <a:solidFill>
                <a:srgbClr val="767905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5338" y="5661248"/>
            <a:ext cx="536091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 algn="just" defTabSz="913960" fontAlgn="auto">
              <a:spcBef>
                <a:spcPts val="0"/>
              </a:spcBef>
              <a:spcAft>
                <a:spcPts val="0"/>
              </a:spcAft>
            </a:pPr>
            <a:r>
              <a:rPr lang="de-DE" sz="1600" spc="-1" dirty="0">
                <a:solidFill>
                  <a:srgbClr val="A39109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Kontinuität hinsichtlich der nationalen Verwaltungs- und Koordinierungssysteme</a:t>
            </a:r>
          </a:p>
          <a:p>
            <a:pPr marL="360" algn="just" defTabSz="913960" fontAlgn="auto">
              <a:spcBef>
                <a:spcPts val="600"/>
              </a:spcBef>
              <a:spcAft>
                <a:spcPts val="0"/>
              </a:spcAft>
            </a:pPr>
            <a:r>
              <a:rPr lang="de-DE" sz="1400" b="0" spc="-1" dirty="0">
                <a:solidFill>
                  <a:srgbClr val="478E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(Zahlstelle, bescheinigende Stelle, Flächenerfassung)</a:t>
            </a:r>
          </a:p>
        </p:txBody>
      </p:sp>
    </p:spTree>
    <p:extLst>
      <p:ext uri="{BB962C8B-B14F-4D97-AF65-F5344CB8AC3E}">
        <p14:creationId xmlns:p14="http://schemas.microsoft.com/office/powerpoint/2010/main" val="40630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332657"/>
            <a:ext cx="8229600" cy="576063"/>
          </a:xfrm>
        </p:spPr>
        <p:txBody>
          <a:bodyPr/>
          <a:lstStyle/>
          <a:p>
            <a:pPr algn="l"/>
            <a:r>
              <a:rPr lang="de-DE" sz="2000" dirty="0" smtClean="0">
                <a:solidFill>
                  <a:srgbClr val="0F5494"/>
                </a:solidFill>
              </a:rPr>
              <a:t>Schlussfolgerungen</a:t>
            </a:r>
            <a:endParaRPr lang="en-GB" sz="2000" dirty="0">
              <a:solidFill>
                <a:srgbClr val="0F5494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96544"/>
          </a:xfrm>
        </p:spPr>
        <p:txBody>
          <a:bodyPr/>
          <a:lstStyle/>
          <a:p>
            <a:r>
              <a:rPr lang="de-DE" dirty="0" smtClean="0"/>
              <a:t>Mehr </a:t>
            </a:r>
            <a:r>
              <a:rPr lang="de-DE" b="1" dirty="0" smtClean="0"/>
              <a:t>Subsidiarität</a:t>
            </a:r>
            <a:r>
              <a:rPr lang="de-DE" dirty="0" smtClean="0"/>
              <a:t> bei gleichzeitiger Erhaltung der "</a:t>
            </a:r>
            <a:r>
              <a:rPr lang="de-DE" b="1" dirty="0" smtClean="0"/>
              <a:t>gemeinsamen" Politik</a:t>
            </a:r>
          </a:p>
          <a:p>
            <a:r>
              <a:rPr lang="de-DE" dirty="0" smtClean="0"/>
              <a:t>Gemeinsame Ziele, </a:t>
            </a:r>
            <a:r>
              <a:rPr lang="de-DE" b="1" dirty="0" smtClean="0"/>
              <a:t>strategische Planung</a:t>
            </a:r>
            <a:r>
              <a:rPr lang="de-DE" dirty="0" smtClean="0"/>
              <a:t> und Ergebnisorientierung</a:t>
            </a:r>
          </a:p>
          <a:p>
            <a:r>
              <a:rPr lang="de-DE" b="1" dirty="0"/>
              <a:t>Verbesserte </a:t>
            </a:r>
            <a:r>
              <a:rPr lang="de-DE" b="1" dirty="0" smtClean="0"/>
              <a:t>Resilienz/ Wettbewerbsfähigkeit</a:t>
            </a:r>
            <a:r>
              <a:rPr lang="de-DE" dirty="0" smtClean="0"/>
              <a:t> </a:t>
            </a:r>
            <a:r>
              <a:rPr lang="de-DE" dirty="0"/>
              <a:t>der </a:t>
            </a:r>
            <a:r>
              <a:rPr lang="de-DE" dirty="0" smtClean="0"/>
              <a:t>Betriebe, fairere Verteilung</a:t>
            </a:r>
          </a:p>
          <a:p>
            <a:r>
              <a:rPr lang="de-DE" dirty="0"/>
              <a:t>Höherer Ehrgeiz hinsichtlich </a:t>
            </a:r>
            <a:r>
              <a:rPr lang="de-DE" b="1" dirty="0"/>
              <a:t>Klima- und </a:t>
            </a:r>
            <a:r>
              <a:rPr lang="de-DE" b="1" dirty="0" smtClean="0"/>
              <a:t>Umwelt</a:t>
            </a:r>
          </a:p>
          <a:p>
            <a:r>
              <a:rPr lang="de-DE" dirty="0"/>
              <a:t>Verbesserung des </a:t>
            </a:r>
            <a:r>
              <a:rPr lang="de-DE" b="1" dirty="0"/>
              <a:t>sozi-ökonomischen Gefüges </a:t>
            </a:r>
            <a:r>
              <a:rPr lang="de-DE" dirty="0"/>
              <a:t>im </a:t>
            </a:r>
            <a:r>
              <a:rPr lang="de-DE" dirty="0" err="1"/>
              <a:t>ldl</a:t>
            </a:r>
            <a:r>
              <a:rPr lang="de-DE" dirty="0"/>
              <a:t> </a:t>
            </a:r>
            <a:r>
              <a:rPr lang="de-DE" dirty="0" smtClean="0"/>
              <a:t>Raum, Junglandwirte, Neugründungen, Digitalisierung</a:t>
            </a:r>
          </a:p>
          <a:p>
            <a:r>
              <a:rPr lang="de-DE" b="1" dirty="0" smtClean="0"/>
              <a:t>Vereinfachung</a:t>
            </a:r>
            <a:endParaRPr lang="de-DE" dirty="0" smtClean="0"/>
          </a:p>
          <a:p>
            <a:r>
              <a:rPr lang="de-DE" dirty="0"/>
              <a:t>Bessere Nutzung von </a:t>
            </a:r>
            <a:r>
              <a:rPr lang="de-DE" b="1" dirty="0"/>
              <a:t>Innovation, Forschung und </a:t>
            </a:r>
            <a:r>
              <a:rPr lang="de-DE" b="1" dirty="0" smtClean="0"/>
              <a:t>Technologie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2740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390524" y="2612610"/>
            <a:ext cx="8345979" cy="1186560"/>
          </a:xfrm>
          <a:prstGeom prst="rect">
            <a:avLst/>
          </a:prstGeom>
          <a:solidFill>
            <a:srgbClr val="BBB8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ctr"/>
          <a:lstStyle/>
          <a:p>
            <a:pPr marL="457200">
              <a:lnSpc>
                <a:spcPct val="100000"/>
              </a:lnSpc>
            </a:pPr>
            <a:r>
              <a:rPr lang="en-US" sz="3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Danke</a:t>
            </a: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für</a:t>
            </a: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Ihr</a:t>
            </a: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Interesse</a:t>
            </a: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und </a:t>
            </a:r>
            <a:r>
              <a:rPr lang="en-US" sz="3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Ihre</a:t>
            </a: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Aufmerksamkeit</a:t>
            </a: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!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73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CustomShape 1"/>
          <p:cNvSpPr/>
          <p:nvPr/>
        </p:nvSpPr>
        <p:spPr>
          <a:xfrm>
            <a:off x="1177200" y="476640"/>
            <a:ext cx="829080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8920" indent="-358560"/>
            <a:r>
              <a:rPr lang="en-US" sz="3000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LEISTUNG UND ERGEBNISSE</a:t>
            </a:r>
            <a:endParaRPr dirty="0"/>
          </a:p>
        </p:txBody>
      </p:sp>
      <p:pic>
        <p:nvPicPr>
          <p:cNvPr id="671" name="Picture 8"/>
          <p:cNvPicPr/>
          <p:nvPr/>
        </p:nvPicPr>
        <p:blipFill>
          <a:blip r:embed="rId3"/>
          <a:stretch/>
        </p:blipFill>
        <p:spPr>
          <a:xfrm>
            <a:off x="133560" y="564120"/>
            <a:ext cx="981720" cy="981720"/>
          </a:xfrm>
          <a:prstGeom prst="rect">
            <a:avLst/>
          </a:prstGeom>
          <a:ln>
            <a:noFill/>
          </a:ln>
        </p:spPr>
      </p:pic>
      <p:sp>
        <p:nvSpPr>
          <p:cNvPr id="672" name="CustomShape 2"/>
          <p:cNvSpPr/>
          <p:nvPr/>
        </p:nvSpPr>
        <p:spPr>
          <a:xfrm>
            <a:off x="6222540" y="2976584"/>
            <a:ext cx="2655360" cy="580680"/>
          </a:xfrm>
          <a:prstGeom prst="rect">
            <a:avLst/>
          </a:prstGeom>
          <a:solidFill>
            <a:srgbClr val="BBB8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108000" rIns="108000" bIns="108000"/>
          <a:lstStyle/>
          <a:p>
            <a:pPr algn="ctr"/>
            <a:r>
              <a:rPr lang="en-US" sz="12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Gemeinsame</a:t>
            </a:r>
            <a:r>
              <a:rPr lang="en-US" sz="12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2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Outputindikatoren</a:t>
            </a:r>
            <a:endParaRPr dirty="0"/>
          </a:p>
        </p:txBody>
      </p:sp>
      <p:sp>
        <p:nvSpPr>
          <p:cNvPr id="673" name="CustomShape 3"/>
          <p:cNvSpPr/>
          <p:nvPr/>
        </p:nvSpPr>
        <p:spPr>
          <a:xfrm rot="16200000">
            <a:off x="5527380" y="2991885"/>
            <a:ext cx="640080" cy="6094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5840">
            <a:solidFill>
              <a:srgbClr val="305D9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4"/>
          <p:cNvSpPr/>
          <p:nvPr/>
        </p:nvSpPr>
        <p:spPr>
          <a:xfrm>
            <a:off x="2008440" y="2675340"/>
            <a:ext cx="3412080" cy="1246320"/>
          </a:xfrm>
          <a:prstGeom prst="rect">
            <a:avLst/>
          </a:prstGeom>
          <a:solidFill>
            <a:srgbClr val="0E41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endParaRPr lang="en-US" sz="1400" spc="-1" dirty="0" smtClean="0">
              <a:solidFill>
                <a:srgbClr val="BBB831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endParaRPr lang="en-US" sz="1400" spc="-1" dirty="0">
              <a:solidFill>
                <a:srgbClr val="BBB831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en-US" sz="1400" spc="-1" dirty="0" err="1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Jährliche</a:t>
            </a:r>
            <a:r>
              <a:rPr lang="en-US" sz="1400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400" spc="-1" dirty="0" err="1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Leistungsfreigabe</a:t>
            </a:r>
            <a:endParaRPr lang="en-US" sz="1400" spc="-1" dirty="0" smtClean="0">
              <a:solidFill>
                <a:srgbClr val="BBB831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en-US" sz="1200" spc="-1" dirty="0" err="1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Verknüpfung</a:t>
            </a:r>
            <a:r>
              <a:rPr lang="en-US" sz="1200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200" spc="-1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der </a:t>
            </a:r>
            <a:r>
              <a:rPr lang="en-US" sz="1200" spc="-1" dirty="0" err="1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Ausgaben</a:t>
            </a:r>
            <a:r>
              <a:rPr lang="en-US" sz="1200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200" spc="-1" dirty="0" err="1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mit</a:t>
            </a:r>
            <a:r>
              <a:rPr lang="en-US" sz="1200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200" spc="-1" dirty="0" err="1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dem</a:t>
            </a:r>
            <a:r>
              <a:rPr lang="en-US" sz="1200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200" spc="-1" dirty="0" err="1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Ertrag</a:t>
            </a:r>
            <a:r>
              <a:rPr lang="en-US" sz="1200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 des </a:t>
            </a:r>
            <a:r>
              <a:rPr lang="en-US" sz="1200" spc="-1" dirty="0" err="1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Programms</a:t>
            </a:r>
            <a:endParaRPr dirty="0"/>
          </a:p>
        </p:txBody>
      </p:sp>
      <p:sp>
        <p:nvSpPr>
          <p:cNvPr id="675" name="CustomShape 5"/>
          <p:cNvSpPr/>
          <p:nvPr/>
        </p:nvSpPr>
        <p:spPr>
          <a:xfrm>
            <a:off x="0" y="2827815"/>
            <a:ext cx="2008440" cy="912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1400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Zuverlässigkeits-erklärung</a:t>
            </a:r>
            <a:endParaRPr sz="1400" dirty="0"/>
          </a:p>
        </p:txBody>
      </p:sp>
      <p:sp>
        <p:nvSpPr>
          <p:cNvPr id="676" name="CustomShape 6"/>
          <p:cNvSpPr/>
          <p:nvPr/>
        </p:nvSpPr>
        <p:spPr>
          <a:xfrm>
            <a:off x="0" y="4308120"/>
            <a:ext cx="1938600" cy="364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14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Monitoring</a:t>
            </a:r>
            <a:endParaRPr sz="140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77" name="CustomShape 7"/>
          <p:cNvSpPr/>
          <p:nvPr/>
        </p:nvSpPr>
        <p:spPr>
          <a:xfrm>
            <a:off x="6243480" y="4210228"/>
            <a:ext cx="2655360" cy="580680"/>
          </a:xfrm>
          <a:prstGeom prst="rect">
            <a:avLst/>
          </a:prstGeom>
          <a:solidFill>
            <a:srgbClr val="BBB8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108000" rIns="108000" bIns="108000"/>
          <a:lstStyle/>
          <a:p>
            <a:pPr algn="ctr"/>
            <a:r>
              <a:rPr lang="en-US" sz="12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Gemeinsame</a:t>
            </a:r>
            <a:r>
              <a:rPr lang="en-US" sz="12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200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Ergebnisindikatoren</a:t>
            </a:r>
            <a:endParaRPr dirty="0"/>
          </a:p>
        </p:txBody>
      </p:sp>
      <p:sp>
        <p:nvSpPr>
          <p:cNvPr id="678" name="CustomShape 8"/>
          <p:cNvSpPr/>
          <p:nvPr/>
        </p:nvSpPr>
        <p:spPr>
          <a:xfrm rot="16200000">
            <a:off x="5475060" y="4195829"/>
            <a:ext cx="640080" cy="6094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5840">
            <a:solidFill>
              <a:srgbClr val="305D9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9"/>
          <p:cNvSpPr/>
          <p:nvPr/>
        </p:nvSpPr>
        <p:spPr>
          <a:xfrm>
            <a:off x="1994220" y="4022310"/>
            <a:ext cx="3440520" cy="1002600"/>
          </a:xfrm>
          <a:prstGeom prst="rect">
            <a:avLst/>
          </a:prstGeom>
          <a:solidFill>
            <a:srgbClr val="0E41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endParaRPr lang="en-US" sz="1400" spc="-1" dirty="0" smtClean="0">
              <a:solidFill>
                <a:srgbClr val="BBB831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en-US" sz="1400" spc="-1" dirty="0" err="1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Jährliche</a:t>
            </a:r>
            <a:r>
              <a:rPr lang="en-US" sz="1400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400" spc="-1" dirty="0" err="1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Leistungs</a:t>
            </a:r>
            <a:r>
              <a:rPr lang="en-US" sz="1400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-</a:t>
            </a:r>
            <a:br>
              <a:rPr lang="en-US" sz="1400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1400" spc="-1" dirty="0" err="1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überprüfung</a:t>
            </a:r>
            <a:r>
              <a:rPr lang="en-US" sz="1400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: </a:t>
            </a:r>
            <a:endParaRPr dirty="0"/>
          </a:p>
          <a:p>
            <a:pPr algn="ctr"/>
            <a:r>
              <a:rPr lang="en-US" sz="1200" spc="-1" dirty="0" err="1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Fortschritte</a:t>
            </a:r>
            <a:r>
              <a:rPr lang="en-US" sz="1200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 in der </a:t>
            </a:r>
            <a:r>
              <a:rPr lang="en-US" sz="1200" spc="-1" dirty="0" err="1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Zielerreichung</a:t>
            </a:r>
            <a:endParaRPr dirty="0"/>
          </a:p>
        </p:txBody>
      </p:sp>
      <p:sp>
        <p:nvSpPr>
          <p:cNvPr id="680" name="CustomShape 10"/>
          <p:cNvSpPr/>
          <p:nvPr/>
        </p:nvSpPr>
        <p:spPr>
          <a:xfrm>
            <a:off x="44460" y="5503627"/>
            <a:ext cx="1919520" cy="364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14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Leistung</a:t>
            </a:r>
            <a:r>
              <a:rPr lang="en-US" sz="14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der GAP</a:t>
            </a:r>
            <a:endParaRPr sz="140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81" name="CustomShape 11"/>
          <p:cNvSpPr/>
          <p:nvPr/>
        </p:nvSpPr>
        <p:spPr>
          <a:xfrm>
            <a:off x="6280920" y="5395626"/>
            <a:ext cx="2617920" cy="580680"/>
          </a:xfrm>
          <a:prstGeom prst="rect">
            <a:avLst/>
          </a:prstGeom>
          <a:solidFill>
            <a:srgbClr val="BBB8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108000" rIns="108000" bIns="108000"/>
          <a:lstStyle/>
          <a:p>
            <a:pPr algn="ctr"/>
            <a:r>
              <a:rPr lang="en-US" sz="12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Gemeinsame Wirkungsindikatoren</a:t>
            </a:r>
            <a:endParaRPr/>
          </a:p>
        </p:txBody>
      </p:sp>
      <p:sp>
        <p:nvSpPr>
          <p:cNvPr id="682" name="CustomShape 12"/>
          <p:cNvSpPr/>
          <p:nvPr/>
        </p:nvSpPr>
        <p:spPr>
          <a:xfrm rot="16200000">
            <a:off x="5475060" y="5381227"/>
            <a:ext cx="640080" cy="6094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5840">
            <a:solidFill>
              <a:srgbClr val="305D9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13"/>
          <p:cNvSpPr/>
          <p:nvPr/>
        </p:nvSpPr>
        <p:spPr>
          <a:xfrm>
            <a:off x="1983870" y="5177055"/>
            <a:ext cx="3450870" cy="1017825"/>
          </a:xfrm>
          <a:prstGeom prst="rect">
            <a:avLst/>
          </a:prstGeom>
          <a:solidFill>
            <a:srgbClr val="0E41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1400" i="1" spc="-1" dirty="0" err="1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Zwischen</a:t>
            </a:r>
            <a:r>
              <a:rPr lang="en-US" sz="1400" i="1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- und </a:t>
            </a:r>
            <a:r>
              <a:rPr lang="en-US" sz="1400" i="1" spc="-1" dirty="0" err="1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Abschlussbewertung</a:t>
            </a:r>
            <a:endParaRPr dirty="0"/>
          </a:p>
          <a:p>
            <a:pPr algn="ctr"/>
            <a:r>
              <a:rPr lang="en-US" sz="1200" spc="-1" dirty="0" err="1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Beurteilung</a:t>
            </a:r>
            <a:r>
              <a:rPr lang="en-US" sz="1200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200" spc="-1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der </a:t>
            </a:r>
            <a:r>
              <a:rPr lang="en-US" sz="1200" spc="-1" dirty="0" err="1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Leistung</a:t>
            </a:r>
            <a:r>
              <a:rPr lang="en-US" sz="1200" spc="-1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200" spc="-1" dirty="0" err="1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im</a:t>
            </a:r>
            <a:r>
              <a:rPr lang="en-US" sz="1200" spc="-1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200" spc="-1" dirty="0" err="1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Hinblick</a:t>
            </a:r>
            <a:r>
              <a:rPr lang="en-US" sz="1200" spc="-1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 auf die </a:t>
            </a:r>
            <a:r>
              <a:rPr lang="en-US" sz="1200" spc="-1" dirty="0" err="1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Zielerreichung</a:t>
            </a:r>
            <a:endParaRPr dirty="0"/>
          </a:p>
        </p:txBody>
      </p:sp>
      <p:sp>
        <p:nvSpPr>
          <p:cNvPr id="684" name="CustomShape 14"/>
          <p:cNvSpPr/>
          <p:nvPr/>
        </p:nvSpPr>
        <p:spPr>
          <a:xfrm>
            <a:off x="1026795" y="1196280"/>
            <a:ext cx="7488360" cy="1216440"/>
          </a:xfrm>
          <a:prstGeom prst="rect">
            <a:avLst/>
          </a:prstGeom>
          <a:solidFill>
            <a:srgbClr val="0E41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en-US" sz="1600" spc="-1" dirty="0" err="1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Mehrjähriges</a:t>
            </a:r>
            <a:r>
              <a:rPr lang="en-US" sz="1600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600" spc="-1" dirty="0" err="1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Planungskonzept</a:t>
            </a:r>
            <a:r>
              <a:rPr lang="en-US" sz="1600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  </a:t>
            </a:r>
            <a:r>
              <a:rPr lang="en-US" sz="1600" spc="-1" dirty="0" err="1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für</a:t>
            </a:r>
            <a:r>
              <a:rPr lang="en-US" sz="1600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600" spc="-1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die </a:t>
            </a:r>
            <a:r>
              <a:rPr lang="en-US" sz="1600" spc="-1" dirty="0" err="1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gesamte</a:t>
            </a:r>
            <a:r>
              <a:rPr lang="en-US" sz="1600" spc="-1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600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GAP:</a:t>
            </a:r>
            <a:br>
              <a:rPr lang="en-US" sz="1600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</a:br>
            <a:endParaRPr sz="1600" dirty="0"/>
          </a:p>
          <a:p>
            <a:r>
              <a:rPr lang="en-US" sz="1400" i="1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	- </a:t>
            </a:r>
            <a:r>
              <a:rPr lang="en-US" sz="1400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GEMEINSAME ZIELE</a:t>
            </a:r>
          </a:p>
          <a:p>
            <a:r>
              <a:rPr lang="en-US" sz="1400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	- GEMEINSAME ARTEN </a:t>
            </a:r>
            <a:r>
              <a:rPr lang="en-US" sz="1400" spc="-1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VON </a:t>
            </a:r>
            <a:r>
              <a:rPr lang="en-US" sz="1400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MASSNAHMEN</a:t>
            </a:r>
          </a:p>
          <a:p>
            <a:r>
              <a:rPr lang="en-US" sz="1400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</a:rPr>
              <a:t>	- GEMEINSAME INDIKATOREN</a:t>
            </a:r>
            <a:endParaRPr sz="1400" dirty="0"/>
          </a:p>
          <a:p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64796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9552" y="1772816"/>
            <a:ext cx="8170879" cy="2952672"/>
            <a:chOff x="619592" y="1896953"/>
            <a:chExt cx="8170879" cy="2952672"/>
          </a:xfrm>
        </p:grpSpPr>
        <p:sp>
          <p:nvSpPr>
            <p:cNvPr id="4" name="Freeform 3"/>
            <p:cNvSpPr/>
            <p:nvPr/>
          </p:nvSpPr>
          <p:spPr>
            <a:xfrm>
              <a:off x="619592" y="1896953"/>
              <a:ext cx="2189780" cy="955984"/>
            </a:xfrm>
            <a:custGeom>
              <a:avLst/>
              <a:gdLst>
                <a:gd name="connsiteX0" fmla="*/ 0 w 2189780"/>
                <a:gd name="connsiteY0" fmla="*/ 95598 h 955984"/>
                <a:gd name="connsiteX1" fmla="*/ 95598 w 2189780"/>
                <a:gd name="connsiteY1" fmla="*/ 0 h 955984"/>
                <a:gd name="connsiteX2" fmla="*/ 2094182 w 2189780"/>
                <a:gd name="connsiteY2" fmla="*/ 0 h 955984"/>
                <a:gd name="connsiteX3" fmla="*/ 2189780 w 2189780"/>
                <a:gd name="connsiteY3" fmla="*/ 95598 h 955984"/>
                <a:gd name="connsiteX4" fmla="*/ 2189780 w 2189780"/>
                <a:gd name="connsiteY4" fmla="*/ 860386 h 955984"/>
                <a:gd name="connsiteX5" fmla="*/ 2094182 w 2189780"/>
                <a:gd name="connsiteY5" fmla="*/ 955984 h 955984"/>
                <a:gd name="connsiteX6" fmla="*/ 95598 w 2189780"/>
                <a:gd name="connsiteY6" fmla="*/ 955984 h 955984"/>
                <a:gd name="connsiteX7" fmla="*/ 0 w 2189780"/>
                <a:gd name="connsiteY7" fmla="*/ 860386 h 955984"/>
                <a:gd name="connsiteX8" fmla="*/ 0 w 2189780"/>
                <a:gd name="connsiteY8" fmla="*/ 95598 h 95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9780" h="955984">
                  <a:moveTo>
                    <a:pt x="0" y="95598"/>
                  </a:moveTo>
                  <a:cubicBezTo>
                    <a:pt x="0" y="42801"/>
                    <a:pt x="42801" y="0"/>
                    <a:pt x="95598" y="0"/>
                  </a:cubicBezTo>
                  <a:lnTo>
                    <a:pt x="2094182" y="0"/>
                  </a:lnTo>
                  <a:cubicBezTo>
                    <a:pt x="2146979" y="0"/>
                    <a:pt x="2189780" y="42801"/>
                    <a:pt x="2189780" y="95598"/>
                  </a:cubicBezTo>
                  <a:lnTo>
                    <a:pt x="2189780" y="860386"/>
                  </a:lnTo>
                  <a:cubicBezTo>
                    <a:pt x="2189780" y="913183"/>
                    <a:pt x="2146979" y="955984"/>
                    <a:pt x="2094182" y="955984"/>
                  </a:cubicBezTo>
                  <a:lnTo>
                    <a:pt x="95598" y="955984"/>
                  </a:lnTo>
                  <a:cubicBezTo>
                    <a:pt x="42801" y="955984"/>
                    <a:pt x="0" y="913183"/>
                    <a:pt x="0" y="860386"/>
                  </a:cubicBezTo>
                  <a:lnTo>
                    <a:pt x="0" y="9559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23250" tIns="123250" rIns="123250" bIns="12325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 smtClean="0">
                  <a:solidFill>
                    <a:srgbClr val="FFFFFF"/>
                  </a:solidFill>
                </a:rPr>
                <a:t>Umwelt und </a:t>
              </a:r>
              <a:r>
                <a:rPr lang="en-US" sz="2000" dirty="0" err="1" smtClean="0">
                  <a:solidFill>
                    <a:srgbClr val="FFFFFF"/>
                  </a:solidFill>
                </a:rPr>
                <a:t>Klima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19592" y="2931287"/>
              <a:ext cx="1072370" cy="1918338"/>
            </a:xfrm>
            <a:custGeom>
              <a:avLst/>
              <a:gdLst>
                <a:gd name="connsiteX0" fmla="*/ 0 w 1072370"/>
                <a:gd name="connsiteY0" fmla="*/ 107237 h 1918338"/>
                <a:gd name="connsiteX1" fmla="*/ 107237 w 1072370"/>
                <a:gd name="connsiteY1" fmla="*/ 0 h 1918338"/>
                <a:gd name="connsiteX2" fmla="*/ 965133 w 1072370"/>
                <a:gd name="connsiteY2" fmla="*/ 0 h 1918338"/>
                <a:gd name="connsiteX3" fmla="*/ 1072370 w 1072370"/>
                <a:gd name="connsiteY3" fmla="*/ 107237 h 1918338"/>
                <a:gd name="connsiteX4" fmla="*/ 1072370 w 1072370"/>
                <a:gd name="connsiteY4" fmla="*/ 1811101 h 1918338"/>
                <a:gd name="connsiteX5" fmla="*/ 965133 w 1072370"/>
                <a:gd name="connsiteY5" fmla="*/ 1918338 h 1918338"/>
                <a:gd name="connsiteX6" fmla="*/ 107237 w 1072370"/>
                <a:gd name="connsiteY6" fmla="*/ 1918338 h 1918338"/>
                <a:gd name="connsiteX7" fmla="*/ 0 w 1072370"/>
                <a:gd name="connsiteY7" fmla="*/ 1811101 h 1918338"/>
                <a:gd name="connsiteX8" fmla="*/ 0 w 1072370"/>
                <a:gd name="connsiteY8" fmla="*/ 107237 h 19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2370" h="1918338">
                  <a:moveTo>
                    <a:pt x="0" y="107237"/>
                  </a:moveTo>
                  <a:cubicBezTo>
                    <a:pt x="0" y="48012"/>
                    <a:pt x="48012" y="0"/>
                    <a:pt x="107237" y="0"/>
                  </a:cubicBezTo>
                  <a:lnTo>
                    <a:pt x="965133" y="0"/>
                  </a:lnTo>
                  <a:cubicBezTo>
                    <a:pt x="1024358" y="0"/>
                    <a:pt x="1072370" y="48012"/>
                    <a:pt x="1072370" y="107237"/>
                  </a:cubicBezTo>
                  <a:lnTo>
                    <a:pt x="1072370" y="1811101"/>
                  </a:lnTo>
                  <a:cubicBezTo>
                    <a:pt x="1072370" y="1870326"/>
                    <a:pt x="1024358" y="1918338"/>
                    <a:pt x="965133" y="1918338"/>
                  </a:cubicBezTo>
                  <a:lnTo>
                    <a:pt x="107237" y="1918338"/>
                  </a:lnTo>
                  <a:cubicBezTo>
                    <a:pt x="48012" y="1918338"/>
                    <a:pt x="0" y="1870326"/>
                    <a:pt x="0" y="1811101"/>
                  </a:cubicBezTo>
                  <a:lnTo>
                    <a:pt x="0" y="107237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659" tIns="126659" rIns="126659" bIns="126659" numCol="1" spcCol="1270" anchor="ctr" anchorCtr="1">
              <a:noAutofit/>
            </a:bodyPr>
            <a:lstStyle/>
            <a:p>
              <a:pPr defTabSz="1111250">
                <a:lnSpc>
                  <a:spcPct val="90000"/>
                </a:lnSpc>
                <a:spcAft>
                  <a:spcPct val="35000"/>
                </a:spcAft>
              </a:pPr>
              <a:endParaRPr lang="en-US" sz="2500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737002" y="2931287"/>
              <a:ext cx="1072370" cy="1918338"/>
            </a:xfrm>
            <a:custGeom>
              <a:avLst/>
              <a:gdLst>
                <a:gd name="connsiteX0" fmla="*/ 0 w 1072370"/>
                <a:gd name="connsiteY0" fmla="*/ 107237 h 1918338"/>
                <a:gd name="connsiteX1" fmla="*/ 107237 w 1072370"/>
                <a:gd name="connsiteY1" fmla="*/ 0 h 1918338"/>
                <a:gd name="connsiteX2" fmla="*/ 965133 w 1072370"/>
                <a:gd name="connsiteY2" fmla="*/ 0 h 1918338"/>
                <a:gd name="connsiteX3" fmla="*/ 1072370 w 1072370"/>
                <a:gd name="connsiteY3" fmla="*/ 107237 h 1918338"/>
                <a:gd name="connsiteX4" fmla="*/ 1072370 w 1072370"/>
                <a:gd name="connsiteY4" fmla="*/ 1811101 h 1918338"/>
                <a:gd name="connsiteX5" fmla="*/ 965133 w 1072370"/>
                <a:gd name="connsiteY5" fmla="*/ 1918338 h 1918338"/>
                <a:gd name="connsiteX6" fmla="*/ 107237 w 1072370"/>
                <a:gd name="connsiteY6" fmla="*/ 1918338 h 1918338"/>
                <a:gd name="connsiteX7" fmla="*/ 0 w 1072370"/>
                <a:gd name="connsiteY7" fmla="*/ 1811101 h 1918338"/>
                <a:gd name="connsiteX8" fmla="*/ 0 w 1072370"/>
                <a:gd name="connsiteY8" fmla="*/ 107237 h 19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2370" h="1918338">
                  <a:moveTo>
                    <a:pt x="0" y="107237"/>
                  </a:moveTo>
                  <a:cubicBezTo>
                    <a:pt x="0" y="48012"/>
                    <a:pt x="48012" y="0"/>
                    <a:pt x="107237" y="0"/>
                  </a:cubicBezTo>
                  <a:lnTo>
                    <a:pt x="965133" y="0"/>
                  </a:lnTo>
                  <a:cubicBezTo>
                    <a:pt x="1024358" y="0"/>
                    <a:pt x="1072370" y="48012"/>
                    <a:pt x="1072370" y="107237"/>
                  </a:cubicBezTo>
                  <a:lnTo>
                    <a:pt x="1072370" y="1811101"/>
                  </a:lnTo>
                  <a:cubicBezTo>
                    <a:pt x="1072370" y="1870326"/>
                    <a:pt x="1024358" y="1918338"/>
                    <a:pt x="965133" y="1918338"/>
                  </a:cubicBezTo>
                  <a:lnTo>
                    <a:pt x="107237" y="1918338"/>
                  </a:lnTo>
                  <a:cubicBezTo>
                    <a:pt x="48012" y="1918338"/>
                    <a:pt x="0" y="1870326"/>
                    <a:pt x="0" y="1811101"/>
                  </a:cubicBezTo>
                  <a:lnTo>
                    <a:pt x="0" y="107237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659" tIns="126659" rIns="126659" bIns="126659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</a:pPr>
              <a:endParaRPr lang="en-US" sz="2500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899452" y="1910630"/>
              <a:ext cx="2598175" cy="942306"/>
            </a:xfrm>
            <a:custGeom>
              <a:avLst/>
              <a:gdLst>
                <a:gd name="connsiteX0" fmla="*/ 0 w 2598175"/>
                <a:gd name="connsiteY0" fmla="*/ 94231 h 942306"/>
                <a:gd name="connsiteX1" fmla="*/ 94231 w 2598175"/>
                <a:gd name="connsiteY1" fmla="*/ 0 h 942306"/>
                <a:gd name="connsiteX2" fmla="*/ 2503944 w 2598175"/>
                <a:gd name="connsiteY2" fmla="*/ 0 h 942306"/>
                <a:gd name="connsiteX3" fmla="*/ 2598175 w 2598175"/>
                <a:gd name="connsiteY3" fmla="*/ 94231 h 942306"/>
                <a:gd name="connsiteX4" fmla="*/ 2598175 w 2598175"/>
                <a:gd name="connsiteY4" fmla="*/ 848075 h 942306"/>
                <a:gd name="connsiteX5" fmla="*/ 2503944 w 2598175"/>
                <a:gd name="connsiteY5" fmla="*/ 942306 h 942306"/>
                <a:gd name="connsiteX6" fmla="*/ 94231 w 2598175"/>
                <a:gd name="connsiteY6" fmla="*/ 942306 h 942306"/>
                <a:gd name="connsiteX7" fmla="*/ 0 w 2598175"/>
                <a:gd name="connsiteY7" fmla="*/ 848075 h 942306"/>
                <a:gd name="connsiteX8" fmla="*/ 0 w 2598175"/>
                <a:gd name="connsiteY8" fmla="*/ 94231 h 94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8175" h="942306">
                  <a:moveTo>
                    <a:pt x="0" y="94231"/>
                  </a:moveTo>
                  <a:cubicBezTo>
                    <a:pt x="0" y="42189"/>
                    <a:pt x="42189" y="0"/>
                    <a:pt x="94231" y="0"/>
                  </a:cubicBezTo>
                  <a:lnTo>
                    <a:pt x="2503944" y="0"/>
                  </a:lnTo>
                  <a:cubicBezTo>
                    <a:pt x="2555986" y="0"/>
                    <a:pt x="2598175" y="42189"/>
                    <a:pt x="2598175" y="94231"/>
                  </a:cubicBezTo>
                  <a:lnTo>
                    <a:pt x="2598175" y="848075"/>
                  </a:lnTo>
                  <a:cubicBezTo>
                    <a:pt x="2598175" y="900117"/>
                    <a:pt x="2555986" y="942306"/>
                    <a:pt x="2503944" y="942306"/>
                  </a:cubicBezTo>
                  <a:lnTo>
                    <a:pt x="94231" y="942306"/>
                  </a:lnTo>
                  <a:cubicBezTo>
                    <a:pt x="42189" y="942306"/>
                    <a:pt x="0" y="900117"/>
                    <a:pt x="0" y="848075"/>
                  </a:cubicBezTo>
                  <a:lnTo>
                    <a:pt x="0" y="9423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22849" tIns="122849" rIns="122849" bIns="122849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err="1" smtClean="0">
                  <a:solidFill>
                    <a:srgbClr val="FFFFFF"/>
                  </a:solidFill>
                </a:rPr>
                <a:t>Öffentliche</a:t>
              </a:r>
              <a:r>
                <a:rPr lang="en-US" sz="1600" dirty="0" smtClean="0">
                  <a:solidFill>
                    <a:srgbClr val="FFFFFF"/>
                  </a:solidFill>
                </a:rPr>
                <a:t>, Tier und </a:t>
              </a:r>
              <a:r>
                <a:rPr lang="en-US" sz="1600" dirty="0" err="1" smtClean="0">
                  <a:solidFill>
                    <a:srgbClr val="FFFFFF"/>
                  </a:solidFill>
                </a:rPr>
                <a:t>Pflanzengesundheit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968284" y="2917609"/>
              <a:ext cx="2515263" cy="1918338"/>
            </a:xfrm>
            <a:custGeom>
              <a:avLst/>
              <a:gdLst>
                <a:gd name="connsiteX0" fmla="*/ 0 w 1584910"/>
                <a:gd name="connsiteY0" fmla="*/ 158491 h 1918338"/>
                <a:gd name="connsiteX1" fmla="*/ 158491 w 1584910"/>
                <a:gd name="connsiteY1" fmla="*/ 0 h 1918338"/>
                <a:gd name="connsiteX2" fmla="*/ 1426419 w 1584910"/>
                <a:gd name="connsiteY2" fmla="*/ 0 h 1918338"/>
                <a:gd name="connsiteX3" fmla="*/ 1584910 w 1584910"/>
                <a:gd name="connsiteY3" fmla="*/ 158491 h 1918338"/>
                <a:gd name="connsiteX4" fmla="*/ 1584910 w 1584910"/>
                <a:gd name="connsiteY4" fmla="*/ 1759847 h 1918338"/>
                <a:gd name="connsiteX5" fmla="*/ 1426419 w 1584910"/>
                <a:gd name="connsiteY5" fmla="*/ 1918338 h 1918338"/>
                <a:gd name="connsiteX6" fmla="*/ 158491 w 1584910"/>
                <a:gd name="connsiteY6" fmla="*/ 1918338 h 1918338"/>
                <a:gd name="connsiteX7" fmla="*/ 0 w 1584910"/>
                <a:gd name="connsiteY7" fmla="*/ 1759847 h 1918338"/>
                <a:gd name="connsiteX8" fmla="*/ 0 w 1584910"/>
                <a:gd name="connsiteY8" fmla="*/ 158491 h 19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910" h="1918338">
                  <a:moveTo>
                    <a:pt x="0" y="158491"/>
                  </a:moveTo>
                  <a:cubicBezTo>
                    <a:pt x="0" y="70959"/>
                    <a:pt x="70959" y="0"/>
                    <a:pt x="158491" y="0"/>
                  </a:cubicBezTo>
                  <a:lnTo>
                    <a:pt x="1426419" y="0"/>
                  </a:lnTo>
                  <a:cubicBezTo>
                    <a:pt x="1513951" y="0"/>
                    <a:pt x="1584910" y="70959"/>
                    <a:pt x="1584910" y="158491"/>
                  </a:cubicBezTo>
                  <a:lnTo>
                    <a:pt x="1584910" y="1759847"/>
                  </a:lnTo>
                  <a:cubicBezTo>
                    <a:pt x="1584910" y="1847379"/>
                    <a:pt x="1513951" y="1918338"/>
                    <a:pt x="1426419" y="1918338"/>
                  </a:cubicBezTo>
                  <a:lnTo>
                    <a:pt x="158491" y="1918338"/>
                  </a:lnTo>
                  <a:cubicBezTo>
                    <a:pt x="70959" y="1918338"/>
                    <a:pt x="0" y="1847379"/>
                    <a:pt x="0" y="1759847"/>
                  </a:cubicBezTo>
                  <a:lnTo>
                    <a:pt x="0" y="158491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670" tIns="141670" rIns="141670" bIns="14167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</a:pPr>
              <a:endParaRPr lang="en-US" sz="2500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587706" y="1916832"/>
              <a:ext cx="1787277" cy="915948"/>
            </a:xfrm>
            <a:custGeom>
              <a:avLst/>
              <a:gdLst>
                <a:gd name="connsiteX0" fmla="*/ 0 w 1787277"/>
                <a:gd name="connsiteY0" fmla="*/ 91595 h 915948"/>
                <a:gd name="connsiteX1" fmla="*/ 91595 w 1787277"/>
                <a:gd name="connsiteY1" fmla="*/ 0 h 915948"/>
                <a:gd name="connsiteX2" fmla="*/ 1695682 w 1787277"/>
                <a:gd name="connsiteY2" fmla="*/ 0 h 915948"/>
                <a:gd name="connsiteX3" fmla="*/ 1787277 w 1787277"/>
                <a:gd name="connsiteY3" fmla="*/ 91595 h 915948"/>
                <a:gd name="connsiteX4" fmla="*/ 1787277 w 1787277"/>
                <a:gd name="connsiteY4" fmla="*/ 824353 h 915948"/>
                <a:gd name="connsiteX5" fmla="*/ 1695682 w 1787277"/>
                <a:gd name="connsiteY5" fmla="*/ 915948 h 915948"/>
                <a:gd name="connsiteX6" fmla="*/ 91595 w 1787277"/>
                <a:gd name="connsiteY6" fmla="*/ 915948 h 915948"/>
                <a:gd name="connsiteX7" fmla="*/ 0 w 1787277"/>
                <a:gd name="connsiteY7" fmla="*/ 824353 h 915948"/>
                <a:gd name="connsiteX8" fmla="*/ 0 w 1787277"/>
                <a:gd name="connsiteY8" fmla="*/ 91595 h 91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7277" h="915948">
                  <a:moveTo>
                    <a:pt x="0" y="91595"/>
                  </a:moveTo>
                  <a:cubicBezTo>
                    <a:pt x="0" y="41008"/>
                    <a:pt x="41008" y="0"/>
                    <a:pt x="91595" y="0"/>
                  </a:cubicBezTo>
                  <a:lnTo>
                    <a:pt x="1695682" y="0"/>
                  </a:lnTo>
                  <a:cubicBezTo>
                    <a:pt x="1746269" y="0"/>
                    <a:pt x="1787277" y="41008"/>
                    <a:pt x="1787277" y="91595"/>
                  </a:cubicBezTo>
                  <a:lnTo>
                    <a:pt x="1787277" y="824353"/>
                  </a:lnTo>
                  <a:cubicBezTo>
                    <a:pt x="1787277" y="874940"/>
                    <a:pt x="1746269" y="915948"/>
                    <a:pt x="1695682" y="915948"/>
                  </a:cubicBezTo>
                  <a:lnTo>
                    <a:pt x="91595" y="915948"/>
                  </a:lnTo>
                  <a:cubicBezTo>
                    <a:pt x="41008" y="915948"/>
                    <a:pt x="0" y="874940"/>
                    <a:pt x="0" y="824353"/>
                  </a:cubicBezTo>
                  <a:lnTo>
                    <a:pt x="0" y="9159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22077" tIns="122077" rIns="122077" bIns="122077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 smtClean="0">
                  <a:solidFill>
                    <a:srgbClr val="FFFFFF"/>
                  </a:solidFill>
                </a:rPr>
                <a:t>Tier-</a:t>
              </a:r>
              <a:r>
                <a:rPr lang="en-US" sz="2000" dirty="0" err="1" smtClean="0">
                  <a:solidFill>
                    <a:srgbClr val="FFFFFF"/>
                  </a:solidFill>
                </a:rPr>
                <a:t>schutz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642459" y="2891251"/>
              <a:ext cx="1732523" cy="1918338"/>
            </a:xfrm>
            <a:custGeom>
              <a:avLst/>
              <a:gdLst>
                <a:gd name="connsiteX0" fmla="*/ 0 w 1072370"/>
                <a:gd name="connsiteY0" fmla="*/ 107237 h 1918338"/>
                <a:gd name="connsiteX1" fmla="*/ 107237 w 1072370"/>
                <a:gd name="connsiteY1" fmla="*/ 0 h 1918338"/>
                <a:gd name="connsiteX2" fmla="*/ 965133 w 1072370"/>
                <a:gd name="connsiteY2" fmla="*/ 0 h 1918338"/>
                <a:gd name="connsiteX3" fmla="*/ 1072370 w 1072370"/>
                <a:gd name="connsiteY3" fmla="*/ 107237 h 1918338"/>
                <a:gd name="connsiteX4" fmla="*/ 1072370 w 1072370"/>
                <a:gd name="connsiteY4" fmla="*/ 1811101 h 1918338"/>
                <a:gd name="connsiteX5" fmla="*/ 965133 w 1072370"/>
                <a:gd name="connsiteY5" fmla="*/ 1918338 h 1918338"/>
                <a:gd name="connsiteX6" fmla="*/ 107237 w 1072370"/>
                <a:gd name="connsiteY6" fmla="*/ 1918338 h 1918338"/>
                <a:gd name="connsiteX7" fmla="*/ 0 w 1072370"/>
                <a:gd name="connsiteY7" fmla="*/ 1811101 h 1918338"/>
                <a:gd name="connsiteX8" fmla="*/ 0 w 1072370"/>
                <a:gd name="connsiteY8" fmla="*/ 107237 h 19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2370" h="1918338">
                  <a:moveTo>
                    <a:pt x="0" y="107237"/>
                  </a:moveTo>
                  <a:cubicBezTo>
                    <a:pt x="0" y="48012"/>
                    <a:pt x="48012" y="0"/>
                    <a:pt x="107237" y="0"/>
                  </a:cubicBezTo>
                  <a:lnTo>
                    <a:pt x="965133" y="0"/>
                  </a:lnTo>
                  <a:cubicBezTo>
                    <a:pt x="1024358" y="0"/>
                    <a:pt x="1072370" y="48012"/>
                    <a:pt x="1072370" y="107237"/>
                  </a:cubicBezTo>
                  <a:lnTo>
                    <a:pt x="1072370" y="1811101"/>
                  </a:lnTo>
                  <a:cubicBezTo>
                    <a:pt x="1072370" y="1870326"/>
                    <a:pt x="1024358" y="1918338"/>
                    <a:pt x="965133" y="1918338"/>
                  </a:cubicBezTo>
                  <a:lnTo>
                    <a:pt x="107237" y="1918338"/>
                  </a:lnTo>
                  <a:cubicBezTo>
                    <a:pt x="48012" y="1918338"/>
                    <a:pt x="0" y="1870326"/>
                    <a:pt x="0" y="1811101"/>
                  </a:cubicBezTo>
                  <a:lnTo>
                    <a:pt x="0" y="107237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09" tIns="69509" rIns="69509" bIns="69509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561925" y="1910629"/>
              <a:ext cx="1228546" cy="2925783"/>
            </a:xfrm>
            <a:custGeom>
              <a:avLst/>
              <a:gdLst>
                <a:gd name="connsiteX0" fmla="*/ 0 w 1228546"/>
                <a:gd name="connsiteY0" fmla="*/ 122855 h 3944525"/>
                <a:gd name="connsiteX1" fmla="*/ 122855 w 1228546"/>
                <a:gd name="connsiteY1" fmla="*/ 0 h 3944525"/>
                <a:gd name="connsiteX2" fmla="*/ 1105691 w 1228546"/>
                <a:gd name="connsiteY2" fmla="*/ 0 h 3944525"/>
                <a:gd name="connsiteX3" fmla="*/ 1228546 w 1228546"/>
                <a:gd name="connsiteY3" fmla="*/ 122855 h 3944525"/>
                <a:gd name="connsiteX4" fmla="*/ 1228546 w 1228546"/>
                <a:gd name="connsiteY4" fmla="*/ 3821670 h 3944525"/>
                <a:gd name="connsiteX5" fmla="*/ 1105691 w 1228546"/>
                <a:gd name="connsiteY5" fmla="*/ 3944525 h 3944525"/>
                <a:gd name="connsiteX6" fmla="*/ 122855 w 1228546"/>
                <a:gd name="connsiteY6" fmla="*/ 3944525 h 3944525"/>
                <a:gd name="connsiteX7" fmla="*/ 0 w 1228546"/>
                <a:gd name="connsiteY7" fmla="*/ 3821670 h 3944525"/>
                <a:gd name="connsiteX8" fmla="*/ 0 w 1228546"/>
                <a:gd name="connsiteY8" fmla="*/ 122855 h 394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8546" h="3944525">
                  <a:moveTo>
                    <a:pt x="0" y="122855"/>
                  </a:moveTo>
                  <a:cubicBezTo>
                    <a:pt x="0" y="55004"/>
                    <a:pt x="55004" y="0"/>
                    <a:pt x="122855" y="0"/>
                  </a:cubicBezTo>
                  <a:lnTo>
                    <a:pt x="1105691" y="0"/>
                  </a:lnTo>
                  <a:cubicBezTo>
                    <a:pt x="1173542" y="0"/>
                    <a:pt x="1228546" y="55004"/>
                    <a:pt x="1228546" y="122855"/>
                  </a:cubicBezTo>
                  <a:lnTo>
                    <a:pt x="1228546" y="3821670"/>
                  </a:lnTo>
                  <a:cubicBezTo>
                    <a:pt x="1228546" y="3889521"/>
                    <a:pt x="1173542" y="3944525"/>
                    <a:pt x="1105691" y="3944525"/>
                  </a:cubicBezTo>
                  <a:lnTo>
                    <a:pt x="122855" y="3944525"/>
                  </a:lnTo>
                  <a:cubicBezTo>
                    <a:pt x="55004" y="3944525"/>
                    <a:pt x="0" y="3889521"/>
                    <a:pt x="0" y="3821670"/>
                  </a:cubicBezTo>
                  <a:lnTo>
                    <a:pt x="0" y="122855"/>
                  </a:lnTo>
                  <a:close/>
                </a:path>
              </a:pathLst>
            </a:custGeom>
            <a:solidFill>
              <a:schemeClr val="tx1">
                <a:alpha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563" tIns="104563" rIns="104563" bIns="104563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endParaRPr lang="en-US" sz="1600" dirty="0" smtClean="0">
                <a:solidFill>
                  <a:srgbClr val="FFFFFF"/>
                </a:solidFill>
              </a:endParaRP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err="1" smtClean="0">
                  <a:solidFill>
                    <a:srgbClr val="FFFFFF"/>
                  </a:solidFill>
                </a:rPr>
                <a:t>Ldw</a:t>
              </a:r>
              <a:r>
                <a:rPr lang="en-US" sz="1600" dirty="0" smtClean="0">
                  <a:solidFill>
                    <a:srgbClr val="FFFFFF"/>
                  </a:solidFill>
                </a:rPr>
                <a:t>. Be-</a:t>
              </a:r>
              <a:r>
                <a:rPr lang="en-US" sz="1600" dirty="0" err="1" smtClean="0">
                  <a:solidFill>
                    <a:srgbClr val="FFFFFF"/>
                  </a:solidFill>
                </a:rPr>
                <a:t>ratung</a:t>
              </a:r>
              <a:r>
                <a:rPr lang="en-US" sz="1600" dirty="0" smtClean="0">
                  <a:solidFill>
                    <a:srgbClr val="FFFFFF"/>
                  </a:solidFill>
                </a:rPr>
                <a:t>: 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b="0" dirty="0" err="1" smtClean="0">
                  <a:solidFill>
                    <a:srgbClr val="FFFFFF"/>
                  </a:solidFill>
                </a:rPr>
                <a:t>Konditionalität</a:t>
              </a:r>
              <a:endParaRPr lang="en-US" sz="1000" b="0" dirty="0">
                <a:solidFill>
                  <a:srgbClr val="FFFFFF"/>
                </a:solidFill>
              </a:endParaRP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b="0" dirty="0" smtClean="0">
                  <a:solidFill>
                    <a:srgbClr val="FFFFFF"/>
                  </a:solidFill>
                </a:rPr>
                <a:t>EU </a:t>
              </a:r>
              <a:r>
                <a:rPr lang="en-US" sz="1000" b="0" dirty="0" err="1" smtClean="0">
                  <a:solidFill>
                    <a:srgbClr val="FFFFFF"/>
                  </a:solidFill>
                </a:rPr>
                <a:t>Gesetzgebung</a:t>
              </a:r>
              <a:r>
                <a:rPr lang="en-US" sz="1000" b="0" dirty="0" smtClean="0">
                  <a:solidFill>
                    <a:srgbClr val="FFFFFF"/>
                  </a:solidFill>
                </a:rPr>
                <a:t> </a:t>
              </a:r>
              <a:r>
                <a:rPr lang="en-US" sz="1000" b="0" dirty="0" err="1" smtClean="0">
                  <a:solidFill>
                    <a:srgbClr val="FFFFFF"/>
                  </a:solidFill>
                </a:rPr>
                <a:t>zur</a:t>
              </a:r>
              <a:r>
                <a:rPr lang="en-US" sz="1000" b="0" dirty="0" smtClean="0">
                  <a:solidFill>
                    <a:srgbClr val="FFFFFF"/>
                  </a:solidFill>
                </a:rPr>
                <a:t> </a:t>
              </a:r>
              <a:r>
                <a:rPr lang="en-US" sz="1000" b="0" dirty="0" err="1" smtClean="0">
                  <a:solidFill>
                    <a:srgbClr val="FFFFFF"/>
                  </a:solidFill>
                </a:rPr>
                <a:t>Biodiversität</a:t>
              </a:r>
              <a:r>
                <a:rPr lang="en-US" sz="1000" b="0" dirty="0" smtClean="0">
                  <a:solidFill>
                    <a:srgbClr val="FFFFFF"/>
                  </a:solidFill>
                </a:rPr>
                <a:t>, Wasser, </a:t>
              </a:r>
              <a:r>
                <a:rPr lang="en-US" sz="1000" b="0" dirty="0" err="1" smtClean="0">
                  <a:solidFill>
                    <a:srgbClr val="FFFFFF"/>
                  </a:solidFill>
                </a:rPr>
                <a:t>Luft</a:t>
              </a:r>
              <a:r>
                <a:rPr lang="en-US" sz="1000" b="0" dirty="0" smtClean="0">
                  <a:solidFill>
                    <a:srgbClr val="FFFFFF"/>
                  </a:solidFill>
                </a:rPr>
                <a:t>, </a:t>
              </a:r>
              <a:r>
                <a:rPr lang="en-US" sz="1000" b="0" dirty="0" err="1" smtClean="0">
                  <a:solidFill>
                    <a:srgbClr val="FFFFFF"/>
                  </a:solidFill>
                </a:rPr>
                <a:t>Nutzung</a:t>
              </a:r>
              <a:r>
                <a:rPr lang="en-US" sz="1000" b="0" dirty="0" smtClean="0">
                  <a:solidFill>
                    <a:srgbClr val="FFFFFF"/>
                  </a:solidFill>
                </a:rPr>
                <a:t> von </a:t>
              </a:r>
              <a:r>
                <a:rPr lang="en-US" sz="1000" b="0" dirty="0" err="1" smtClean="0">
                  <a:solidFill>
                    <a:srgbClr val="FFFFFF"/>
                  </a:solidFill>
                </a:rPr>
                <a:t>Pestiziden</a:t>
              </a:r>
              <a:r>
                <a:rPr lang="en-US" sz="1000" b="0" dirty="0" smtClean="0">
                  <a:solidFill>
                    <a:srgbClr val="FFFFFF"/>
                  </a:solidFill>
                </a:rPr>
                <a:t>, </a:t>
              </a:r>
              <a:endParaRPr lang="en-US" sz="1000" b="0" dirty="0">
                <a:solidFill>
                  <a:srgbClr val="FFFFFF"/>
                </a:solidFill>
              </a:endParaRP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b="0" dirty="0" err="1" smtClean="0">
                  <a:solidFill>
                    <a:srgbClr val="FFFFFF"/>
                  </a:solidFill>
                </a:rPr>
                <a:t>Antimikrobatkerielle</a:t>
              </a:r>
              <a:r>
                <a:rPr lang="en-US" sz="1000" b="0" dirty="0" smtClean="0">
                  <a:solidFill>
                    <a:srgbClr val="FFFFFF"/>
                  </a:solidFill>
                </a:rPr>
                <a:t> </a:t>
              </a:r>
              <a:r>
                <a:rPr lang="en-US" sz="1000" b="0" dirty="0" err="1" smtClean="0">
                  <a:solidFill>
                    <a:srgbClr val="FFFFFF"/>
                  </a:solidFill>
                </a:rPr>
                <a:t>Resistenzen</a:t>
              </a:r>
              <a:endParaRPr lang="en-US" sz="1000" b="0" dirty="0">
                <a:solidFill>
                  <a:srgbClr val="FFFFFF"/>
                </a:solidFill>
              </a:endParaRP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b="0" dirty="0" err="1" smtClean="0">
                  <a:solidFill>
                    <a:srgbClr val="FFFFFF"/>
                  </a:solidFill>
                </a:rPr>
                <a:t>Risiko</a:t>
              </a:r>
              <a:r>
                <a:rPr lang="en-US" sz="1000" b="0" dirty="0" smtClean="0">
                  <a:solidFill>
                    <a:srgbClr val="FFFFFF"/>
                  </a:solidFill>
                </a:rPr>
                <a:t>-management</a:t>
              </a:r>
              <a:endParaRPr lang="en-US" sz="1000" b="0" dirty="0">
                <a:solidFill>
                  <a:srgbClr val="FFFFFF"/>
                </a:solidFill>
              </a:endParaRP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b="0" dirty="0" err="1" smtClean="0">
                  <a:solidFill>
                    <a:srgbClr val="FFFFFF"/>
                  </a:solidFill>
                </a:rPr>
                <a:t>Förderung</a:t>
              </a:r>
              <a:r>
                <a:rPr lang="en-US" sz="1000" b="0" dirty="0" smtClean="0">
                  <a:solidFill>
                    <a:srgbClr val="FFFFFF"/>
                  </a:solidFill>
                </a:rPr>
                <a:t> von Innovation</a:t>
              </a:r>
              <a:endParaRPr lang="en-US" sz="1000" b="0" dirty="0">
                <a:solidFill>
                  <a:srgbClr val="FFFFFF"/>
                </a:solidFill>
              </a:endParaRP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endParaRPr lang="en-US" sz="1600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9552" y="3050651"/>
            <a:ext cx="105605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lr>
                <a:schemeClr val="bg1"/>
              </a:buClr>
              <a:defRPr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0975" indent="-180975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en-US" sz="10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Birds and Habitats Directives</a:t>
            </a:r>
          </a:p>
          <a:p>
            <a:pPr marL="180975" indent="-180975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US" altLang="en-US" sz="1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Frame-work </a:t>
            </a:r>
            <a:r>
              <a:rPr lang="en-US" alt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</a:t>
            </a:r>
          </a:p>
          <a:p>
            <a:pPr marL="180975" indent="-180975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en-US" sz="10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Nitrates Directive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56358" y="3050651"/>
            <a:ext cx="118745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GAEC Standards on: 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0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0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0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0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biodiversity and landscapes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81560" y="2974519"/>
            <a:ext cx="2501692" cy="161582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lr>
                <a:schemeClr val="bg1"/>
              </a:buClr>
              <a:defRPr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en-US" sz="11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 Identification &amp; Registration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en-US" sz="11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Pesticides </a:t>
            </a:r>
            <a:r>
              <a:rPr lang="en-US" altLang="en-US" sz="1100" b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authorisation</a:t>
            </a:r>
            <a:r>
              <a:rPr lang="en-US" altLang="en-US" sz="11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Regulation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en-US"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 on the sustainable use of pesticides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en-US" sz="11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Hormones ban Directive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en-US" sz="11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Food Law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en-US"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 of diseases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1030" y="3071148"/>
            <a:ext cx="164282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Directives for the protection of: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1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Calves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1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Pigs 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1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Animals kept for farming purposes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177280" y="476672"/>
            <a:ext cx="8147248" cy="720081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dirty="0" err="1" smtClean="0">
                <a:solidFill>
                  <a:srgbClr val="000000"/>
                </a:solidFill>
              </a:rPr>
              <a:t>Neue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Konditionalität</a:t>
            </a:r>
            <a:endParaRPr lang="en-GB" kern="0" dirty="0">
              <a:solidFill>
                <a:srgbClr val="00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4700"/>
            <a:ext cx="1115616" cy="111561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95536" y="1700808"/>
            <a:ext cx="2423498" cy="31683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21" name="Striped Right Arrow 20"/>
          <p:cNvSpPr/>
          <p:nvPr/>
        </p:nvSpPr>
        <p:spPr bwMode="auto">
          <a:xfrm rot="5400000">
            <a:off x="3823593" y="5001815"/>
            <a:ext cx="409077" cy="431800"/>
          </a:xfrm>
          <a:prstGeom prst="stripedRightArrow">
            <a:avLst>
              <a:gd name="adj1" fmla="val 58727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GB">
              <a:ln w="38100">
                <a:solidFill>
                  <a:sysClr val="windowText" lastClr="000000"/>
                </a:solidFill>
              </a:ln>
              <a:solidFill>
                <a:srgbClr val="80808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7" y="5615662"/>
            <a:ext cx="6899405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1800" b="0" dirty="0" err="1" smtClean="0">
                <a:solidFill>
                  <a:srgbClr val="808080"/>
                </a:solidFill>
                <a:latin typeface="Verdana"/>
              </a:rPr>
              <a:t>Anwendbar</a:t>
            </a:r>
            <a:r>
              <a:rPr lang="en-US" sz="1800" b="0" dirty="0" smtClean="0">
                <a:solidFill>
                  <a:srgbClr val="808080"/>
                </a:solidFill>
                <a:latin typeface="Verdana"/>
              </a:rPr>
              <a:t> auf </a:t>
            </a:r>
            <a:r>
              <a:rPr lang="en-US" sz="1800" b="0" dirty="0" err="1" smtClean="0">
                <a:solidFill>
                  <a:srgbClr val="808080"/>
                </a:solidFill>
                <a:latin typeface="Verdana"/>
              </a:rPr>
              <a:t>alle</a:t>
            </a:r>
            <a:r>
              <a:rPr lang="en-US" sz="1800" b="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0" dirty="0" err="1">
                <a:solidFill>
                  <a:srgbClr val="808080"/>
                </a:solidFill>
                <a:latin typeface="Verdana"/>
              </a:rPr>
              <a:t>G</a:t>
            </a:r>
            <a:r>
              <a:rPr lang="en-US" sz="1800" b="0" dirty="0" err="1" smtClean="0">
                <a:solidFill>
                  <a:srgbClr val="808080"/>
                </a:solidFill>
                <a:latin typeface="Verdana"/>
              </a:rPr>
              <a:t>ebiets</a:t>
            </a:r>
            <a:r>
              <a:rPr lang="en-US" sz="1800" b="0" dirty="0" smtClean="0">
                <a:solidFill>
                  <a:srgbClr val="808080"/>
                </a:solidFill>
                <a:latin typeface="Verdana"/>
              </a:rPr>
              <a:t>- und </a:t>
            </a:r>
            <a:r>
              <a:rPr lang="en-US" sz="1800" b="0" dirty="0" err="1" smtClean="0">
                <a:solidFill>
                  <a:srgbClr val="808080"/>
                </a:solidFill>
                <a:latin typeface="Verdana"/>
              </a:rPr>
              <a:t>Tier</a:t>
            </a:r>
            <a:r>
              <a:rPr lang="en-US" sz="1800" b="0" dirty="0" err="1" smtClean="0">
                <a:solidFill>
                  <a:srgbClr val="808080"/>
                </a:solidFill>
              </a:rPr>
              <a:t>spezifischen</a:t>
            </a:r>
            <a:r>
              <a:rPr lang="en-US" sz="1800" b="0" dirty="0" smtClean="0">
                <a:solidFill>
                  <a:srgbClr val="808080"/>
                </a:solidFill>
              </a:rPr>
              <a:t> </a:t>
            </a:r>
            <a:r>
              <a:rPr lang="en-US" sz="1800" b="0" dirty="0" err="1" smtClean="0">
                <a:solidFill>
                  <a:srgbClr val="808080"/>
                </a:solidFill>
              </a:rPr>
              <a:t>Zahlungen</a:t>
            </a:r>
            <a:r>
              <a:rPr lang="en-US" sz="1800" b="0" dirty="0" smtClean="0">
                <a:solidFill>
                  <a:srgbClr val="808080"/>
                </a:solidFill>
              </a:rPr>
              <a:t> </a:t>
            </a:r>
            <a:r>
              <a:rPr lang="en-US" sz="1800" b="0" dirty="0" smtClean="0">
                <a:solidFill>
                  <a:srgbClr val="808080"/>
                </a:solidFill>
                <a:latin typeface="Verdana"/>
              </a:rPr>
              <a:t>(</a:t>
            </a:r>
            <a:r>
              <a:rPr lang="en-US" sz="1800" b="0" dirty="0" err="1" smtClean="0">
                <a:solidFill>
                  <a:srgbClr val="808080"/>
                </a:solidFill>
                <a:latin typeface="Verdana"/>
              </a:rPr>
              <a:t>Direktzahlungen</a:t>
            </a:r>
            <a:r>
              <a:rPr lang="en-US" sz="1800" b="0" dirty="0" smtClean="0">
                <a:solidFill>
                  <a:srgbClr val="808080"/>
                </a:solidFill>
                <a:latin typeface="Verdana"/>
              </a:rPr>
              <a:t> und </a:t>
            </a:r>
            <a:r>
              <a:rPr lang="en-US" sz="1800" b="0" dirty="0" err="1" smtClean="0">
                <a:solidFill>
                  <a:srgbClr val="808080"/>
                </a:solidFill>
                <a:latin typeface="Verdana"/>
              </a:rPr>
              <a:t>ländliche</a:t>
            </a:r>
            <a:r>
              <a:rPr lang="en-US" sz="1800" b="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0" dirty="0" err="1" smtClean="0">
                <a:solidFill>
                  <a:srgbClr val="808080"/>
                </a:solidFill>
                <a:latin typeface="Verdana"/>
              </a:rPr>
              <a:t>Entwicklung</a:t>
            </a:r>
            <a:r>
              <a:rPr lang="en-US" sz="1800" b="0" dirty="0" smtClean="0">
                <a:solidFill>
                  <a:srgbClr val="808080"/>
                </a:solidFill>
                <a:latin typeface="Verdana"/>
              </a:rPr>
              <a:t>)</a:t>
            </a:r>
            <a:endParaRPr lang="en-US" sz="1800" b="0" dirty="0">
              <a:solidFill>
                <a:srgbClr val="80808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0584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7504" y="188640"/>
            <a:ext cx="9217024" cy="1115616"/>
            <a:chOff x="107504" y="444700"/>
            <a:chExt cx="9217024" cy="1115616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1177280" y="476672"/>
              <a:ext cx="8147248" cy="720081"/>
            </a:xfrm>
            <a:prstGeom prst="rect">
              <a:avLst/>
            </a:prstGeom>
          </p:spPr>
          <p:txBody>
            <a:bodyPr/>
            <a:lstStyle>
              <a:lvl1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r>
                <a:rPr lang="en-GB" dirty="0" smtClean="0">
                  <a:solidFill>
                    <a:srgbClr val="000000"/>
                  </a:solidFill>
                </a:rPr>
                <a:t>GAP STRATEGIE PLÄNE: INHALT</a:t>
              </a:r>
              <a:endParaRPr lang="en-GB" kern="0" dirty="0">
                <a:solidFill>
                  <a:srgbClr val="000000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44700"/>
              <a:ext cx="1115616" cy="1115616"/>
            </a:xfrm>
            <a:prstGeom prst="rect">
              <a:avLst/>
            </a:prstGeom>
          </p:spPr>
        </p:pic>
      </p:grpSp>
      <p:sp>
        <p:nvSpPr>
          <p:cNvPr id="6" name="Freeform 5"/>
          <p:cNvSpPr/>
          <p:nvPr/>
        </p:nvSpPr>
        <p:spPr>
          <a:xfrm>
            <a:off x="3203834" y="1700809"/>
            <a:ext cx="5760654" cy="915860"/>
          </a:xfrm>
          <a:custGeom>
            <a:avLst/>
            <a:gdLst>
              <a:gd name="connsiteX0" fmla="*/ 128642 w 771839"/>
              <a:gd name="connsiteY0" fmla="*/ 0 h 5572989"/>
              <a:gd name="connsiteX1" fmla="*/ 643197 w 771839"/>
              <a:gd name="connsiteY1" fmla="*/ 0 h 5572989"/>
              <a:gd name="connsiteX2" fmla="*/ 771839 w 771839"/>
              <a:gd name="connsiteY2" fmla="*/ 128642 h 5572989"/>
              <a:gd name="connsiteX3" fmla="*/ 771839 w 771839"/>
              <a:gd name="connsiteY3" fmla="*/ 5572989 h 5572989"/>
              <a:gd name="connsiteX4" fmla="*/ 771839 w 771839"/>
              <a:gd name="connsiteY4" fmla="*/ 5572989 h 5572989"/>
              <a:gd name="connsiteX5" fmla="*/ 0 w 771839"/>
              <a:gd name="connsiteY5" fmla="*/ 5572989 h 5572989"/>
              <a:gd name="connsiteX6" fmla="*/ 0 w 771839"/>
              <a:gd name="connsiteY6" fmla="*/ 5572989 h 5572989"/>
              <a:gd name="connsiteX7" fmla="*/ 0 w 771839"/>
              <a:gd name="connsiteY7" fmla="*/ 128642 h 5572989"/>
              <a:gd name="connsiteX8" fmla="*/ 128642 w 771839"/>
              <a:gd name="connsiteY8" fmla="*/ 0 h 55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1839" h="5572989">
                <a:moveTo>
                  <a:pt x="771839" y="928850"/>
                </a:moveTo>
                <a:lnTo>
                  <a:pt x="771839" y="4644139"/>
                </a:lnTo>
                <a:cubicBezTo>
                  <a:pt x="771839" y="5157127"/>
                  <a:pt x="763862" y="5572985"/>
                  <a:pt x="754023" y="5572985"/>
                </a:cubicBezTo>
                <a:lnTo>
                  <a:pt x="0" y="5572985"/>
                </a:lnTo>
                <a:lnTo>
                  <a:pt x="0" y="5572985"/>
                </a:lnTo>
                <a:lnTo>
                  <a:pt x="0" y="4"/>
                </a:lnTo>
                <a:lnTo>
                  <a:pt x="0" y="4"/>
                </a:lnTo>
                <a:lnTo>
                  <a:pt x="754023" y="4"/>
                </a:lnTo>
                <a:cubicBezTo>
                  <a:pt x="763862" y="4"/>
                  <a:pt x="771839" y="415862"/>
                  <a:pt x="771839" y="928850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61503" rIns="285328" bIns="161503" numCol="1" spcCol="1270" anchor="ctr" anchorCtr="0">
            <a:noAutofit/>
          </a:bodyPr>
          <a:lstStyle/>
          <a:p>
            <a:pPr marL="361950" lvl="1" indent="-180975" defTabSz="800100">
              <a:lnSpc>
                <a:spcPct val="90000"/>
              </a:lnSpc>
              <a:spcAft>
                <a:spcPts val="600"/>
              </a:spcAft>
              <a:buFontTx/>
              <a:buChar char="••"/>
            </a:pPr>
            <a:r>
              <a:rPr lang="de-DE" sz="1800" dirty="0" smtClean="0">
                <a:solidFill>
                  <a:srgbClr val="9E9B2A"/>
                </a:solidFill>
              </a:rPr>
              <a:t>Analyse des </a:t>
            </a:r>
            <a:r>
              <a:rPr lang="de-DE" sz="1800" dirty="0" err="1" smtClean="0">
                <a:solidFill>
                  <a:srgbClr val="9E9B2A"/>
                </a:solidFill>
              </a:rPr>
              <a:t>sektorbezogenen</a:t>
            </a:r>
            <a:r>
              <a:rPr lang="de-DE" sz="1800" dirty="0" smtClean="0">
                <a:solidFill>
                  <a:srgbClr val="9E9B2A"/>
                </a:solidFill>
              </a:rPr>
              <a:t> und gebietsbezogenen Handlungsbedarfs</a:t>
            </a:r>
          </a:p>
          <a:p>
            <a:pPr marL="361950" lvl="1" indent="-180975" defTabSz="8001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de-DE" sz="1800" dirty="0" smtClean="0">
                <a:solidFill>
                  <a:srgbClr val="9E9B2A"/>
                </a:solidFill>
              </a:rPr>
              <a:t>Prioritätensetzung</a:t>
            </a:r>
            <a:endParaRPr lang="de-DE" sz="1800" dirty="0">
              <a:solidFill>
                <a:srgbClr val="9E9B2A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57060" y="1700808"/>
            <a:ext cx="3134806" cy="910737"/>
          </a:xfrm>
          <a:custGeom>
            <a:avLst/>
            <a:gdLst>
              <a:gd name="connsiteX0" fmla="*/ 0 w 3134806"/>
              <a:gd name="connsiteY0" fmla="*/ 151793 h 910737"/>
              <a:gd name="connsiteX1" fmla="*/ 151793 w 3134806"/>
              <a:gd name="connsiteY1" fmla="*/ 0 h 910737"/>
              <a:gd name="connsiteX2" fmla="*/ 2983013 w 3134806"/>
              <a:gd name="connsiteY2" fmla="*/ 0 h 910737"/>
              <a:gd name="connsiteX3" fmla="*/ 3134806 w 3134806"/>
              <a:gd name="connsiteY3" fmla="*/ 151793 h 910737"/>
              <a:gd name="connsiteX4" fmla="*/ 3134806 w 3134806"/>
              <a:gd name="connsiteY4" fmla="*/ 758944 h 910737"/>
              <a:gd name="connsiteX5" fmla="*/ 2983013 w 3134806"/>
              <a:gd name="connsiteY5" fmla="*/ 910737 h 910737"/>
              <a:gd name="connsiteX6" fmla="*/ 151793 w 3134806"/>
              <a:gd name="connsiteY6" fmla="*/ 910737 h 910737"/>
              <a:gd name="connsiteX7" fmla="*/ 0 w 3134806"/>
              <a:gd name="connsiteY7" fmla="*/ 758944 h 910737"/>
              <a:gd name="connsiteX8" fmla="*/ 0 w 3134806"/>
              <a:gd name="connsiteY8" fmla="*/ 151793 h 91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4806" h="910737">
                <a:moveTo>
                  <a:pt x="0" y="151793"/>
                </a:moveTo>
                <a:cubicBezTo>
                  <a:pt x="0" y="67960"/>
                  <a:pt x="67960" y="0"/>
                  <a:pt x="151793" y="0"/>
                </a:cubicBezTo>
                <a:lnTo>
                  <a:pt x="2983013" y="0"/>
                </a:lnTo>
                <a:cubicBezTo>
                  <a:pt x="3066846" y="0"/>
                  <a:pt x="3134806" y="67960"/>
                  <a:pt x="3134806" y="151793"/>
                </a:cubicBezTo>
                <a:lnTo>
                  <a:pt x="3134806" y="758944"/>
                </a:lnTo>
                <a:cubicBezTo>
                  <a:pt x="3134806" y="842777"/>
                  <a:pt x="3066846" y="910737"/>
                  <a:pt x="2983013" y="910737"/>
                </a:cubicBezTo>
                <a:lnTo>
                  <a:pt x="151793" y="910737"/>
                </a:lnTo>
                <a:cubicBezTo>
                  <a:pt x="67960" y="910737"/>
                  <a:pt x="0" y="842777"/>
                  <a:pt x="0" y="758944"/>
                </a:cubicBezTo>
                <a:lnTo>
                  <a:pt x="0" y="151793"/>
                </a:lnTo>
                <a:close/>
              </a:path>
            </a:pathLst>
          </a:custGeom>
          <a:solidFill>
            <a:srgbClr val="DC910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039" tIns="78749" rIns="113039" bIns="78749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de-DE" sz="1800" dirty="0" smtClean="0">
                <a:solidFill>
                  <a:srgbClr val="FFFFFF"/>
                </a:solidFill>
              </a:rPr>
              <a:t>Handlungsbedarf</a:t>
            </a:r>
            <a:endParaRPr lang="de-DE" sz="1800" dirty="0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203834" y="2677978"/>
            <a:ext cx="5760654" cy="915860"/>
          </a:xfrm>
          <a:custGeom>
            <a:avLst/>
            <a:gdLst>
              <a:gd name="connsiteX0" fmla="*/ 128642 w 771839"/>
              <a:gd name="connsiteY0" fmla="*/ 0 h 5572989"/>
              <a:gd name="connsiteX1" fmla="*/ 643197 w 771839"/>
              <a:gd name="connsiteY1" fmla="*/ 0 h 5572989"/>
              <a:gd name="connsiteX2" fmla="*/ 771839 w 771839"/>
              <a:gd name="connsiteY2" fmla="*/ 128642 h 5572989"/>
              <a:gd name="connsiteX3" fmla="*/ 771839 w 771839"/>
              <a:gd name="connsiteY3" fmla="*/ 5572989 h 5572989"/>
              <a:gd name="connsiteX4" fmla="*/ 771839 w 771839"/>
              <a:gd name="connsiteY4" fmla="*/ 5572989 h 5572989"/>
              <a:gd name="connsiteX5" fmla="*/ 0 w 771839"/>
              <a:gd name="connsiteY5" fmla="*/ 5572989 h 5572989"/>
              <a:gd name="connsiteX6" fmla="*/ 0 w 771839"/>
              <a:gd name="connsiteY6" fmla="*/ 5572989 h 5572989"/>
              <a:gd name="connsiteX7" fmla="*/ 0 w 771839"/>
              <a:gd name="connsiteY7" fmla="*/ 128642 h 5572989"/>
              <a:gd name="connsiteX8" fmla="*/ 128642 w 771839"/>
              <a:gd name="connsiteY8" fmla="*/ 0 h 55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1839" h="5572989">
                <a:moveTo>
                  <a:pt x="771839" y="928850"/>
                </a:moveTo>
                <a:lnTo>
                  <a:pt x="771839" y="4644139"/>
                </a:lnTo>
                <a:cubicBezTo>
                  <a:pt x="771839" y="5157127"/>
                  <a:pt x="763862" y="5572985"/>
                  <a:pt x="754023" y="5572985"/>
                </a:cubicBezTo>
                <a:lnTo>
                  <a:pt x="0" y="5572985"/>
                </a:lnTo>
                <a:lnTo>
                  <a:pt x="0" y="5572985"/>
                </a:lnTo>
                <a:lnTo>
                  <a:pt x="0" y="4"/>
                </a:lnTo>
                <a:lnTo>
                  <a:pt x="0" y="4"/>
                </a:lnTo>
                <a:lnTo>
                  <a:pt x="754023" y="4"/>
                </a:lnTo>
                <a:cubicBezTo>
                  <a:pt x="763862" y="4"/>
                  <a:pt x="771839" y="415862"/>
                  <a:pt x="771839" y="928850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61503" rIns="285328" bIns="161503" numCol="1" spcCol="1270" anchor="ctr" anchorCtr="0">
            <a:noAutofit/>
          </a:bodyPr>
          <a:lstStyle/>
          <a:p>
            <a:pPr marL="361950" lvl="1" indent="-180975" defTabSz="800100">
              <a:lnSpc>
                <a:spcPct val="90000"/>
              </a:lnSpc>
              <a:spcAft>
                <a:spcPts val="600"/>
              </a:spcAft>
              <a:buFontTx/>
              <a:buChar char="••"/>
            </a:pPr>
            <a:r>
              <a:rPr lang="de-DE" sz="1800" dirty="0" smtClean="0">
                <a:solidFill>
                  <a:srgbClr val="9E9B2A"/>
                </a:solidFill>
              </a:rPr>
              <a:t>Festlegung der angestrebten Ergebnisse</a:t>
            </a:r>
          </a:p>
          <a:p>
            <a:pPr marL="361950" lvl="1" indent="-180975" defTabSz="800100">
              <a:lnSpc>
                <a:spcPct val="90000"/>
              </a:lnSpc>
              <a:spcAft>
                <a:spcPts val="600"/>
              </a:spcAft>
              <a:buFontTx/>
              <a:buChar char="••"/>
            </a:pPr>
            <a:r>
              <a:rPr lang="de-DE" sz="1800" dirty="0" smtClean="0">
                <a:solidFill>
                  <a:srgbClr val="9E9B2A"/>
                </a:solidFill>
              </a:rPr>
              <a:t>Mittelansätze</a:t>
            </a:r>
            <a:endParaRPr lang="de-DE" sz="1800" dirty="0">
              <a:solidFill>
                <a:srgbClr val="9E9B2A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57060" y="2657739"/>
            <a:ext cx="3134806" cy="910737"/>
          </a:xfrm>
          <a:custGeom>
            <a:avLst/>
            <a:gdLst>
              <a:gd name="connsiteX0" fmla="*/ 0 w 3134806"/>
              <a:gd name="connsiteY0" fmla="*/ 151793 h 910737"/>
              <a:gd name="connsiteX1" fmla="*/ 151793 w 3134806"/>
              <a:gd name="connsiteY1" fmla="*/ 0 h 910737"/>
              <a:gd name="connsiteX2" fmla="*/ 2983013 w 3134806"/>
              <a:gd name="connsiteY2" fmla="*/ 0 h 910737"/>
              <a:gd name="connsiteX3" fmla="*/ 3134806 w 3134806"/>
              <a:gd name="connsiteY3" fmla="*/ 151793 h 910737"/>
              <a:gd name="connsiteX4" fmla="*/ 3134806 w 3134806"/>
              <a:gd name="connsiteY4" fmla="*/ 758944 h 910737"/>
              <a:gd name="connsiteX5" fmla="*/ 2983013 w 3134806"/>
              <a:gd name="connsiteY5" fmla="*/ 910737 h 910737"/>
              <a:gd name="connsiteX6" fmla="*/ 151793 w 3134806"/>
              <a:gd name="connsiteY6" fmla="*/ 910737 h 910737"/>
              <a:gd name="connsiteX7" fmla="*/ 0 w 3134806"/>
              <a:gd name="connsiteY7" fmla="*/ 758944 h 910737"/>
              <a:gd name="connsiteX8" fmla="*/ 0 w 3134806"/>
              <a:gd name="connsiteY8" fmla="*/ 151793 h 91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4806" h="910737">
                <a:moveTo>
                  <a:pt x="0" y="151793"/>
                </a:moveTo>
                <a:cubicBezTo>
                  <a:pt x="0" y="67960"/>
                  <a:pt x="67960" y="0"/>
                  <a:pt x="151793" y="0"/>
                </a:cubicBezTo>
                <a:lnTo>
                  <a:pt x="2983013" y="0"/>
                </a:lnTo>
                <a:cubicBezTo>
                  <a:pt x="3066846" y="0"/>
                  <a:pt x="3134806" y="67960"/>
                  <a:pt x="3134806" y="151793"/>
                </a:cubicBezTo>
                <a:lnTo>
                  <a:pt x="3134806" y="758944"/>
                </a:lnTo>
                <a:cubicBezTo>
                  <a:pt x="3134806" y="842777"/>
                  <a:pt x="3066846" y="910737"/>
                  <a:pt x="2983013" y="910737"/>
                </a:cubicBezTo>
                <a:lnTo>
                  <a:pt x="151793" y="910737"/>
                </a:lnTo>
                <a:cubicBezTo>
                  <a:pt x="67960" y="910737"/>
                  <a:pt x="0" y="842777"/>
                  <a:pt x="0" y="758944"/>
                </a:cubicBezTo>
                <a:lnTo>
                  <a:pt x="0" y="151793"/>
                </a:lnTo>
                <a:close/>
              </a:path>
            </a:pathLst>
          </a:custGeom>
          <a:solidFill>
            <a:srgbClr val="DC910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039" tIns="78749" rIns="113039" bIns="78749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de-DE" sz="1800" dirty="0" smtClean="0">
                <a:solidFill>
                  <a:srgbClr val="FFFFFF"/>
                </a:solidFill>
              </a:rPr>
              <a:t>Strategie</a:t>
            </a:r>
            <a:endParaRPr lang="de-DE" sz="1800" dirty="0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203834" y="3655147"/>
            <a:ext cx="5760654" cy="915860"/>
          </a:xfrm>
          <a:custGeom>
            <a:avLst/>
            <a:gdLst>
              <a:gd name="connsiteX0" fmla="*/ 128642 w 771839"/>
              <a:gd name="connsiteY0" fmla="*/ 0 h 5572989"/>
              <a:gd name="connsiteX1" fmla="*/ 643197 w 771839"/>
              <a:gd name="connsiteY1" fmla="*/ 0 h 5572989"/>
              <a:gd name="connsiteX2" fmla="*/ 771839 w 771839"/>
              <a:gd name="connsiteY2" fmla="*/ 128642 h 5572989"/>
              <a:gd name="connsiteX3" fmla="*/ 771839 w 771839"/>
              <a:gd name="connsiteY3" fmla="*/ 5572989 h 5572989"/>
              <a:gd name="connsiteX4" fmla="*/ 771839 w 771839"/>
              <a:gd name="connsiteY4" fmla="*/ 5572989 h 5572989"/>
              <a:gd name="connsiteX5" fmla="*/ 0 w 771839"/>
              <a:gd name="connsiteY5" fmla="*/ 5572989 h 5572989"/>
              <a:gd name="connsiteX6" fmla="*/ 0 w 771839"/>
              <a:gd name="connsiteY6" fmla="*/ 5572989 h 5572989"/>
              <a:gd name="connsiteX7" fmla="*/ 0 w 771839"/>
              <a:gd name="connsiteY7" fmla="*/ 128642 h 5572989"/>
              <a:gd name="connsiteX8" fmla="*/ 128642 w 771839"/>
              <a:gd name="connsiteY8" fmla="*/ 0 h 55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1839" h="5572989">
                <a:moveTo>
                  <a:pt x="771839" y="928850"/>
                </a:moveTo>
                <a:lnTo>
                  <a:pt x="771839" y="4644139"/>
                </a:lnTo>
                <a:cubicBezTo>
                  <a:pt x="771839" y="5157127"/>
                  <a:pt x="763862" y="5572985"/>
                  <a:pt x="754023" y="5572985"/>
                </a:cubicBezTo>
                <a:lnTo>
                  <a:pt x="0" y="5572985"/>
                </a:lnTo>
                <a:lnTo>
                  <a:pt x="0" y="5572985"/>
                </a:lnTo>
                <a:lnTo>
                  <a:pt x="0" y="4"/>
                </a:lnTo>
                <a:lnTo>
                  <a:pt x="0" y="4"/>
                </a:lnTo>
                <a:lnTo>
                  <a:pt x="754023" y="4"/>
                </a:lnTo>
                <a:cubicBezTo>
                  <a:pt x="763862" y="4"/>
                  <a:pt x="771839" y="415862"/>
                  <a:pt x="771839" y="928850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61503" rIns="285328" bIns="161503" numCol="1" spcCol="1270" anchor="ctr" anchorCtr="0">
            <a:noAutofit/>
          </a:bodyPr>
          <a:lstStyle/>
          <a:p>
            <a:pPr marL="361950" lvl="1" indent="-180975" defTabSz="800100">
              <a:lnSpc>
                <a:spcPct val="90000"/>
              </a:lnSpc>
              <a:spcAft>
                <a:spcPts val="600"/>
              </a:spcAft>
              <a:buFontTx/>
              <a:buChar char="••"/>
            </a:pPr>
            <a:r>
              <a:rPr lang="de-DE" sz="1800" dirty="0" smtClean="0">
                <a:solidFill>
                  <a:srgbClr val="9E9B2A"/>
                </a:solidFill>
              </a:rPr>
              <a:t>Interventionsdesign</a:t>
            </a:r>
          </a:p>
          <a:p>
            <a:pPr marL="361950" lvl="1" indent="-180975" defTabSz="800100">
              <a:lnSpc>
                <a:spcPct val="90000"/>
              </a:lnSpc>
              <a:spcAft>
                <a:spcPts val="600"/>
              </a:spcAft>
              <a:buFontTx/>
              <a:buChar char="••"/>
            </a:pPr>
            <a:r>
              <a:rPr lang="de-DE" sz="1800" dirty="0" smtClean="0">
                <a:solidFill>
                  <a:srgbClr val="9E9B2A"/>
                </a:solidFill>
              </a:rPr>
              <a:t>Beschreibung der Förderkriterien</a:t>
            </a:r>
          </a:p>
        </p:txBody>
      </p:sp>
      <p:sp>
        <p:nvSpPr>
          <p:cNvPr id="12" name="Freeform 11"/>
          <p:cNvSpPr/>
          <p:nvPr/>
        </p:nvSpPr>
        <p:spPr>
          <a:xfrm>
            <a:off x="357060" y="3634907"/>
            <a:ext cx="3134806" cy="910737"/>
          </a:xfrm>
          <a:custGeom>
            <a:avLst/>
            <a:gdLst>
              <a:gd name="connsiteX0" fmla="*/ 0 w 3134806"/>
              <a:gd name="connsiteY0" fmla="*/ 151793 h 910737"/>
              <a:gd name="connsiteX1" fmla="*/ 151793 w 3134806"/>
              <a:gd name="connsiteY1" fmla="*/ 0 h 910737"/>
              <a:gd name="connsiteX2" fmla="*/ 2983013 w 3134806"/>
              <a:gd name="connsiteY2" fmla="*/ 0 h 910737"/>
              <a:gd name="connsiteX3" fmla="*/ 3134806 w 3134806"/>
              <a:gd name="connsiteY3" fmla="*/ 151793 h 910737"/>
              <a:gd name="connsiteX4" fmla="*/ 3134806 w 3134806"/>
              <a:gd name="connsiteY4" fmla="*/ 758944 h 910737"/>
              <a:gd name="connsiteX5" fmla="*/ 2983013 w 3134806"/>
              <a:gd name="connsiteY5" fmla="*/ 910737 h 910737"/>
              <a:gd name="connsiteX6" fmla="*/ 151793 w 3134806"/>
              <a:gd name="connsiteY6" fmla="*/ 910737 h 910737"/>
              <a:gd name="connsiteX7" fmla="*/ 0 w 3134806"/>
              <a:gd name="connsiteY7" fmla="*/ 758944 h 910737"/>
              <a:gd name="connsiteX8" fmla="*/ 0 w 3134806"/>
              <a:gd name="connsiteY8" fmla="*/ 151793 h 91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4806" h="910737">
                <a:moveTo>
                  <a:pt x="0" y="151793"/>
                </a:moveTo>
                <a:cubicBezTo>
                  <a:pt x="0" y="67960"/>
                  <a:pt x="67960" y="0"/>
                  <a:pt x="151793" y="0"/>
                </a:cubicBezTo>
                <a:lnTo>
                  <a:pt x="2983013" y="0"/>
                </a:lnTo>
                <a:cubicBezTo>
                  <a:pt x="3066846" y="0"/>
                  <a:pt x="3134806" y="67960"/>
                  <a:pt x="3134806" y="151793"/>
                </a:cubicBezTo>
                <a:lnTo>
                  <a:pt x="3134806" y="758944"/>
                </a:lnTo>
                <a:cubicBezTo>
                  <a:pt x="3134806" y="842777"/>
                  <a:pt x="3066846" y="910737"/>
                  <a:pt x="2983013" y="910737"/>
                </a:cubicBezTo>
                <a:lnTo>
                  <a:pt x="151793" y="910737"/>
                </a:lnTo>
                <a:cubicBezTo>
                  <a:pt x="67960" y="910737"/>
                  <a:pt x="0" y="842777"/>
                  <a:pt x="0" y="758944"/>
                </a:cubicBezTo>
                <a:lnTo>
                  <a:pt x="0" y="151793"/>
                </a:lnTo>
                <a:close/>
              </a:path>
            </a:pathLst>
          </a:custGeom>
          <a:solidFill>
            <a:srgbClr val="DC910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039" tIns="78749" rIns="113039" bIns="78749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de-DE" sz="1800" dirty="0" smtClean="0">
                <a:solidFill>
                  <a:srgbClr val="FFFFFF"/>
                </a:solidFill>
              </a:rPr>
              <a:t>Interventionen</a:t>
            </a:r>
            <a:endParaRPr lang="de-DE" sz="1800" dirty="0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203834" y="4632315"/>
            <a:ext cx="5760654" cy="915860"/>
          </a:xfrm>
          <a:custGeom>
            <a:avLst/>
            <a:gdLst>
              <a:gd name="connsiteX0" fmla="*/ 128642 w 771839"/>
              <a:gd name="connsiteY0" fmla="*/ 0 h 5572989"/>
              <a:gd name="connsiteX1" fmla="*/ 643197 w 771839"/>
              <a:gd name="connsiteY1" fmla="*/ 0 h 5572989"/>
              <a:gd name="connsiteX2" fmla="*/ 771839 w 771839"/>
              <a:gd name="connsiteY2" fmla="*/ 128642 h 5572989"/>
              <a:gd name="connsiteX3" fmla="*/ 771839 w 771839"/>
              <a:gd name="connsiteY3" fmla="*/ 5572989 h 5572989"/>
              <a:gd name="connsiteX4" fmla="*/ 771839 w 771839"/>
              <a:gd name="connsiteY4" fmla="*/ 5572989 h 5572989"/>
              <a:gd name="connsiteX5" fmla="*/ 0 w 771839"/>
              <a:gd name="connsiteY5" fmla="*/ 5572989 h 5572989"/>
              <a:gd name="connsiteX6" fmla="*/ 0 w 771839"/>
              <a:gd name="connsiteY6" fmla="*/ 5572989 h 5572989"/>
              <a:gd name="connsiteX7" fmla="*/ 0 w 771839"/>
              <a:gd name="connsiteY7" fmla="*/ 128642 h 5572989"/>
              <a:gd name="connsiteX8" fmla="*/ 128642 w 771839"/>
              <a:gd name="connsiteY8" fmla="*/ 0 h 55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1839" h="5572989">
                <a:moveTo>
                  <a:pt x="771839" y="928850"/>
                </a:moveTo>
                <a:lnTo>
                  <a:pt x="771839" y="4644139"/>
                </a:lnTo>
                <a:cubicBezTo>
                  <a:pt x="771839" y="5157127"/>
                  <a:pt x="763862" y="5572985"/>
                  <a:pt x="754023" y="5572985"/>
                </a:cubicBezTo>
                <a:lnTo>
                  <a:pt x="0" y="5572985"/>
                </a:lnTo>
                <a:lnTo>
                  <a:pt x="0" y="5572985"/>
                </a:lnTo>
                <a:lnTo>
                  <a:pt x="0" y="4"/>
                </a:lnTo>
                <a:lnTo>
                  <a:pt x="0" y="4"/>
                </a:lnTo>
                <a:lnTo>
                  <a:pt x="754023" y="4"/>
                </a:lnTo>
                <a:cubicBezTo>
                  <a:pt x="763862" y="4"/>
                  <a:pt x="771839" y="415862"/>
                  <a:pt x="771839" y="928850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61503" rIns="285328" bIns="161503" numCol="1" spcCol="1270" anchor="ctr" anchorCtr="0">
            <a:noAutofit/>
          </a:bodyPr>
          <a:lstStyle/>
          <a:p>
            <a:pPr marL="361950" indent="-180975" fontAlgn="auto">
              <a:spcAft>
                <a:spcPts val="600"/>
              </a:spcAft>
              <a:buFontTx/>
              <a:buChar char="••"/>
              <a:defRPr/>
            </a:pPr>
            <a:r>
              <a:rPr lang="de-DE" sz="1800" dirty="0" smtClean="0">
                <a:solidFill>
                  <a:srgbClr val="9E9B2A"/>
                </a:solidFill>
              </a:rPr>
              <a:t>Definitionen, Konditionalität, GAP Netzwerk</a:t>
            </a:r>
          </a:p>
          <a:p>
            <a:pPr marL="361950" indent="-180975" fontAlgn="auto">
              <a:spcAft>
                <a:spcPts val="0"/>
              </a:spcAft>
              <a:buFontTx/>
              <a:buChar char="••"/>
              <a:defRPr/>
            </a:pPr>
            <a:r>
              <a:rPr lang="de-DE" sz="1800" dirty="0" smtClean="0">
                <a:solidFill>
                  <a:srgbClr val="9E9B2A"/>
                </a:solidFill>
              </a:rPr>
              <a:t>Zahlungsansprüche, Zahlungskürzungen</a:t>
            </a:r>
            <a:endParaRPr lang="de-DE" sz="1800" dirty="0">
              <a:solidFill>
                <a:srgbClr val="9E9B2A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57060" y="4612076"/>
            <a:ext cx="3134806" cy="910737"/>
          </a:xfrm>
          <a:custGeom>
            <a:avLst/>
            <a:gdLst>
              <a:gd name="connsiteX0" fmla="*/ 0 w 3134806"/>
              <a:gd name="connsiteY0" fmla="*/ 151793 h 910737"/>
              <a:gd name="connsiteX1" fmla="*/ 151793 w 3134806"/>
              <a:gd name="connsiteY1" fmla="*/ 0 h 910737"/>
              <a:gd name="connsiteX2" fmla="*/ 2983013 w 3134806"/>
              <a:gd name="connsiteY2" fmla="*/ 0 h 910737"/>
              <a:gd name="connsiteX3" fmla="*/ 3134806 w 3134806"/>
              <a:gd name="connsiteY3" fmla="*/ 151793 h 910737"/>
              <a:gd name="connsiteX4" fmla="*/ 3134806 w 3134806"/>
              <a:gd name="connsiteY4" fmla="*/ 758944 h 910737"/>
              <a:gd name="connsiteX5" fmla="*/ 2983013 w 3134806"/>
              <a:gd name="connsiteY5" fmla="*/ 910737 h 910737"/>
              <a:gd name="connsiteX6" fmla="*/ 151793 w 3134806"/>
              <a:gd name="connsiteY6" fmla="*/ 910737 h 910737"/>
              <a:gd name="connsiteX7" fmla="*/ 0 w 3134806"/>
              <a:gd name="connsiteY7" fmla="*/ 758944 h 910737"/>
              <a:gd name="connsiteX8" fmla="*/ 0 w 3134806"/>
              <a:gd name="connsiteY8" fmla="*/ 151793 h 91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4806" h="910737">
                <a:moveTo>
                  <a:pt x="0" y="151793"/>
                </a:moveTo>
                <a:cubicBezTo>
                  <a:pt x="0" y="67960"/>
                  <a:pt x="67960" y="0"/>
                  <a:pt x="151793" y="0"/>
                </a:cubicBezTo>
                <a:lnTo>
                  <a:pt x="2983013" y="0"/>
                </a:lnTo>
                <a:cubicBezTo>
                  <a:pt x="3066846" y="0"/>
                  <a:pt x="3134806" y="67960"/>
                  <a:pt x="3134806" y="151793"/>
                </a:cubicBezTo>
                <a:lnTo>
                  <a:pt x="3134806" y="758944"/>
                </a:lnTo>
                <a:cubicBezTo>
                  <a:pt x="3134806" y="842777"/>
                  <a:pt x="3066846" y="910737"/>
                  <a:pt x="2983013" y="910737"/>
                </a:cubicBezTo>
                <a:lnTo>
                  <a:pt x="151793" y="910737"/>
                </a:lnTo>
                <a:cubicBezTo>
                  <a:pt x="67960" y="910737"/>
                  <a:pt x="0" y="842777"/>
                  <a:pt x="0" y="758944"/>
                </a:cubicBezTo>
                <a:lnTo>
                  <a:pt x="0" y="151793"/>
                </a:lnTo>
                <a:close/>
              </a:path>
            </a:pathLst>
          </a:custGeom>
          <a:solidFill>
            <a:srgbClr val="DC910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039" tIns="78749" rIns="113039" bIns="78749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de-DE" sz="1800" dirty="0" smtClean="0">
                <a:solidFill>
                  <a:srgbClr val="FFFFFF"/>
                </a:solidFill>
              </a:rPr>
              <a:t>Querschnittsaspekte</a:t>
            </a:r>
            <a:endParaRPr lang="de-DE" sz="1800" dirty="0">
              <a:solidFill>
                <a:srgbClr val="FFFFFF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203834" y="5609484"/>
            <a:ext cx="5760654" cy="915860"/>
          </a:xfrm>
          <a:custGeom>
            <a:avLst/>
            <a:gdLst>
              <a:gd name="connsiteX0" fmla="*/ 128642 w 771839"/>
              <a:gd name="connsiteY0" fmla="*/ 0 h 5572989"/>
              <a:gd name="connsiteX1" fmla="*/ 643197 w 771839"/>
              <a:gd name="connsiteY1" fmla="*/ 0 h 5572989"/>
              <a:gd name="connsiteX2" fmla="*/ 771839 w 771839"/>
              <a:gd name="connsiteY2" fmla="*/ 128642 h 5572989"/>
              <a:gd name="connsiteX3" fmla="*/ 771839 w 771839"/>
              <a:gd name="connsiteY3" fmla="*/ 5572989 h 5572989"/>
              <a:gd name="connsiteX4" fmla="*/ 771839 w 771839"/>
              <a:gd name="connsiteY4" fmla="*/ 5572989 h 5572989"/>
              <a:gd name="connsiteX5" fmla="*/ 0 w 771839"/>
              <a:gd name="connsiteY5" fmla="*/ 5572989 h 5572989"/>
              <a:gd name="connsiteX6" fmla="*/ 0 w 771839"/>
              <a:gd name="connsiteY6" fmla="*/ 5572989 h 5572989"/>
              <a:gd name="connsiteX7" fmla="*/ 0 w 771839"/>
              <a:gd name="connsiteY7" fmla="*/ 128642 h 5572989"/>
              <a:gd name="connsiteX8" fmla="*/ 128642 w 771839"/>
              <a:gd name="connsiteY8" fmla="*/ 0 h 55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1839" h="5572989">
                <a:moveTo>
                  <a:pt x="771839" y="928850"/>
                </a:moveTo>
                <a:lnTo>
                  <a:pt x="771839" y="4644139"/>
                </a:lnTo>
                <a:cubicBezTo>
                  <a:pt x="771839" y="5157127"/>
                  <a:pt x="763862" y="5572985"/>
                  <a:pt x="754023" y="5572985"/>
                </a:cubicBezTo>
                <a:lnTo>
                  <a:pt x="0" y="5572985"/>
                </a:lnTo>
                <a:lnTo>
                  <a:pt x="0" y="5572985"/>
                </a:lnTo>
                <a:lnTo>
                  <a:pt x="0" y="4"/>
                </a:lnTo>
                <a:lnTo>
                  <a:pt x="0" y="4"/>
                </a:lnTo>
                <a:lnTo>
                  <a:pt x="754023" y="4"/>
                </a:lnTo>
                <a:cubicBezTo>
                  <a:pt x="763862" y="4"/>
                  <a:pt x="771839" y="415862"/>
                  <a:pt x="771839" y="928850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61503" rIns="285328" bIns="161503" numCol="1" spcCol="1270" anchor="ctr" anchorCtr="0">
            <a:noAutofit/>
          </a:bodyPr>
          <a:lstStyle/>
          <a:p>
            <a:pPr marL="361950" indent="-180975" fontAlgn="auto">
              <a:spcAft>
                <a:spcPts val="600"/>
              </a:spcAft>
              <a:buFontTx/>
              <a:buChar char="••"/>
              <a:defRPr/>
            </a:pPr>
            <a:r>
              <a:rPr lang="de-DE" sz="1800" dirty="0" smtClean="0">
                <a:solidFill>
                  <a:srgbClr val="9E9B2A"/>
                </a:solidFill>
              </a:rPr>
              <a:t>Finanzplan, Zielwerte und Etappenziele, Verwaltungs- und Koordinierungssysteme</a:t>
            </a:r>
          </a:p>
          <a:p>
            <a:pPr marL="361950" indent="-180975" fontAlgn="auto">
              <a:spcAft>
                <a:spcPts val="600"/>
              </a:spcAft>
              <a:buFontTx/>
              <a:buChar char="••"/>
              <a:defRPr/>
            </a:pPr>
            <a:r>
              <a:rPr lang="de-DE" sz="1800" dirty="0" smtClean="0">
                <a:solidFill>
                  <a:srgbClr val="9E9B2A"/>
                </a:solidFill>
              </a:rPr>
              <a:t>Modernisierung und Vereinfachung</a:t>
            </a:r>
            <a:endParaRPr lang="de-DE" sz="1800" dirty="0">
              <a:solidFill>
                <a:srgbClr val="9E9B2A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57060" y="5589245"/>
            <a:ext cx="3134806" cy="910737"/>
          </a:xfrm>
          <a:custGeom>
            <a:avLst/>
            <a:gdLst>
              <a:gd name="connsiteX0" fmla="*/ 0 w 3134806"/>
              <a:gd name="connsiteY0" fmla="*/ 151793 h 910737"/>
              <a:gd name="connsiteX1" fmla="*/ 151793 w 3134806"/>
              <a:gd name="connsiteY1" fmla="*/ 0 h 910737"/>
              <a:gd name="connsiteX2" fmla="*/ 2983013 w 3134806"/>
              <a:gd name="connsiteY2" fmla="*/ 0 h 910737"/>
              <a:gd name="connsiteX3" fmla="*/ 3134806 w 3134806"/>
              <a:gd name="connsiteY3" fmla="*/ 151793 h 910737"/>
              <a:gd name="connsiteX4" fmla="*/ 3134806 w 3134806"/>
              <a:gd name="connsiteY4" fmla="*/ 758944 h 910737"/>
              <a:gd name="connsiteX5" fmla="*/ 2983013 w 3134806"/>
              <a:gd name="connsiteY5" fmla="*/ 910737 h 910737"/>
              <a:gd name="connsiteX6" fmla="*/ 151793 w 3134806"/>
              <a:gd name="connsiteY6" fmla="*/ 910737 h 910737"/>
              <a:gd name="connsiteX7" fmla="*/ 0 w 3134806"/>
              <a:gd name="connsiteY7" fmla="*/ 758944 h 910737"/>
              <a:gd name="connsiteX8" fmla="*/ 0 w 3134806"/>
              <a:gd name="connsiteY8" fmla="*/ 151793 h 91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4806" h="910737">
                <a:moveTo>
                  <a:pt x="0" y="151793"/>
                </a:moveTo>
                <a:cubicBezTo>
                  <a:pt x="0" y="67960"/>
                  <a:pt x="67960" y="0"/>
                  <a:pt x="151793" y="0"/>
                </a:cubicBezTo>
                <a:lnTo>
                  <a:pt x="2983013" y="0"/>
                </a:lnTo>
                <a:cubicBezTo>
                  <a:pt x="3066846" y="0"/>
                  <a:pt x="3134806" y="67960"/>
                  <a:pt x="3134806" y="151793"/>
                </a:cubicBezTo>
                <a:lnTo>
                  <a:pt x="3134806" y="758944"/>
                </a:lnTo>
                <a:cubicBezTo>
                  <a:pt x="3134806" y="842777"/>
                  <a:pt x="3066846" y="910737"/>
                  <a:pt x="2983013" y="910737"/>
                </a:cubicBezTo>
                <a:lnTo>
                  <a:pt x="151793" y="910737"/>
                </a:lnTo>
                <a:cubicBezTo>
                  <a:pt x="67960" y="910737"/>
                  <a:pt x="0" y="842777"/>
                  <a:pt x="0" y="758944"/>
                </a:cubicBezTo>
                <a:lnTo>
                  <a:pt x="0" y="151793"/>
                </a:lnTo>
                <a:close/>
              </a:path>
            </a:pathLst>
          </a:custGeom>
          <a:solidFill>
            <a:srgbClr val="DC910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039" tIns="78749" rIns="113039" bIns="78749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de-DE" sz="1800" dirty="0" smtClean="0">
                <a:solidFill>
                  <a:srgbClr val="FFFFFF"/>
                </a:solidFill>
              </a:rPr>
              <a:t>Anderes</a:t>
            </a:r>
            <a:endParaRPr lang="de-DE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5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-108520" y="2132856"/>
            <a:ext cx="9145016" cy="356299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09625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de-DE" b="0" kern="0" dirty="0" smtClean="0">
                <a:solidFill>
                  <a:srgbClr val="2E5C00"/>
                </a:solidFill>
              </a:rPr>
              <a:t>Vereinfachung</a:t>
            </a:r>
          </a:p>
          <a:p>
            <a:pPr marL="809625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de-DE" b="0" kern="0" dirty="0" smtClean="0">
                <a:solidFill>
                  <a:srgbClr val="2E5C00"/>
                </a:solidFill>
              </a:rPr>
              <a:t>Subsidiarität – neue Rollenverteilung zwischen EU und Mitgliedsstaaten</a:t>
            </a:r>
          </a:p>
          <a:p>
            <a:pPr marL="809625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de-DE" b="0" kern="0" dirty="0" smtClean="0">
                <a:solidFill>
                  <a:srgbClr val="2E5C00"/>
                </a:solidFill>
              </a:rPr>
              <a:t>Ergebnisorientierung</a:t>
            </a:r>
          </a:p>
          <a:p>
            <a:pPr marL="809625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de-DE" b="0" kern="0" dirty="0" smtClean="0">
                <a:solidFill>
                  <a:srgbClr val="2E5C00"/>
                </a:solidFill>
              </a:rPr>
              <a:t>Bessere Verteilung der Direktzahlungen</a:t>
            </a:r>
          </a:p>
          <a:p>
            <a:pPr marL="809625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de-DE" b="0" kern="0" dirty="0">
                <a:solidFill>
                  <a:srgbClr val="2E5C00"/>
                </a:solidFill>
              </a:rPr>
              <a:t>Verbesserung der Politikwirksamkeit bezüglich Umwelt und Klima</a:t>
            </a:r>
          </a:p>
          <a:p>
            <a:pPr marL="809625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de-DE" b="0" kern="0" dirty="0" smtClean="0">
                <a:solidFill>
                  <a:srgbClr val="2E5C00"/>
                </a:solidFill>
              </a:rPr>
              <a:t>Austausch </a:t>
            </a:r>
            <a:r>
              <a:rPr lang="de-DE" b="0" kern="0" dirty="0" smtClean="0">
                <a:solidFill>
                  <a:srgbClr val="2E5C00"/>
                </a:solidFill>
              </a:rPr>
              <a:t>von Wissenschaft und Praxis - Förderung </a:t>
            </a:r>
            <a:r>
              <a:rPr lang="de-DE" b="0" kern="0" dirty="0">
                <a:solidFill>
                  <a:srgbClr val="2E5C00"/>
                </a:solidFill>
              </a:rPr>
              <a:t>von </a:t>
            </a:r>
            <a:r>
              <a:rPr lang="de-DE" b="0" kern="0" dirty="0" smtClean="0">
                <a:solidFill>
                  <a:srgbClr val="2E5C00"/>
                </a:solidFill>
              </a:rPr>
              <a:t>Innovation</a:t>
            </a:r>
          </a:p>
          <a:p>
            <a:pPr marL="809625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de-DE" b="0" kern="0" dirty="0" smtClean="0">
                <a:solidFill>
                  <a:srgbClr val="2E5C00"/>
                </a:solidFill>
              </a:rPr>
              <a:t>Betonung </a:t>
            </a:r>
            <a:r>
              <a:rPr lang="de-DE" b="0" kern="0" dirty="0" smtClean="0">
                <a:solidFill>
                  <a:srgbClr val="2E5C00"/>
                </a:solidFill>
              </a:rPr>
              <a:t>von Produktqualität und </a:t>
            </a:r>
            <a:r>
              <a:rPr lang="de-DE" b="0" kern="0" dirty="0" err="1" smtClean="0">
                <a:solidFill>
                  <a:srgbClr val="2E5C00"/>
                </a:solidFill>
              </a:rPr>
              <a:t>Tierwohl</a:t>
            </a:r>
            <a:endParaRPr lang="de-DE" b="0" kern="0" dirty="0" smtClean="0">
              <a:solidFill>
                <a:srgbClr val="2E5C00"/>
              </a:solidFill>
            </a:endParaRPr>
          </a:p>
          <a:p>
            <a:pPr marL="809625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de-DE" b="0" kern="0" dirty="0" smtClean="0">
                <a:solidFill>
                  <a:srgbClr val="2E5C00"/>
                </a:solidFill>
              </a:rPr>
              <a:t>Mobilisierung lokaler Potentiale</a:t>
            </a:r>
          </a:p>
          <a:p>
            <a:pPr marL="809625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de-DE" b="0" i="1" kern="0" dirty="0"/>
          </a:p>
        </p:txBody>
      </p:sp>
      <p:grpSp>
        <p:nvGrpSpPr>
          <p:cNvPr id="2" name="Group 1"/>
          <p:cNvGrpSpPr/>
          <p:nvPr/>
        </p:nvGrpSpPr>
        <p:grpSpPr>
          <a:xfrm>
            <a:off x="107502" y="383897"/>
            <a:ext cx="9001002" cy="936625"/>
            <a:chOff x="107502" y="383897"/>
            <a:chExt cx="9001002" cy="936625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1547664" y="383897"/>
              <a:ext cx="7560840" cy="936625"/>
            </a:xfrm>
            <a:prstGeom prst="rect">
              <a:avLst/>
            </a:prstGeom>
          </p:spPr>
          <p:txBody>
            <a:bodyPr/>
            <a:lstStyle>
              <a:lvl1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marL="0" indent="0"/>
              <a:r>
                <a:rPr lang="fr-BE" kern="0" dirty="0" smtClean="0"/>
                <a:t>LEITMOTIVE FÜR DIE ZUKÜNFTIGE GEIMEINSAME AGRARPOLITIK</a:t>
              </a:r>
              <a:endParaRPr lang="fr-BE" kern="0" dirty="0"/>
            </a:p>
            <a:p>
              <a:endParaRPr lang="en-GB" kern="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2" y="384157"/>
              <a:ext cx="936105" cy="936105"/>
            </a:xfrm>
            <a:prstGeom prst="rect">
              <a:avLst/>
            </a:prstGeom>
          </p:spPr>
        </p:pic>
      </p:grpSp>
      <p:pic>
        <p:nvPicPr>
          <p:cNvPr id="9" name="Picture 2"/>
          <p:cNvPicPr/>
          <p:nvPr/>
        </p:nvPicPr>
        <p:blipFill>
          <a:blip r:embed="rId4"/>
          <a:stretch/>
        </p:blipFill>
        <p:spPr>
          <a:xfrm>
            <a:off x="6120" y="6093296"/>
            <a:ext cx="9145080" cy="766440"/>
          </a:xfrm>
          <a:prstGeom prst="rect">
            <a:avLst/>
          </a:prstGeom>
          <a:ln>
            <a:noFill/>
          </a:ln>
        </p:spPr>
      </p:pic>
      <p:pic>
        <p:nvPicPr>
          <p:cNvPr id="10" name="Picture 2"/>
          <p:cNvPicPr/>
          <p:nvPr/>
        </p:nvPicPr>
        <p:blipFill>
          <a:blip r:embed="rId5"/>
          <a:stretch/>
        </p:blipFill>
        <p:spPr>
          <a:xfrm>
            <a:off x="6588224" y="6181208"/>
            <a:ext cx="2263320" cy="560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00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:\02. External Communication\02.06 MEDIA_PRESS_DIGITAL-WEB\Graphic stuff\Cab jobs\Future of Food and Farming\export\Future of Food and Farmingvid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5784598" cy="51205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/>
            </a:solidFill>
          </a:ln>
          <a:ex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" y="-630927"/>
            <a:ext cx="184666" cy="126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8" tIns="45705" rIns="91408" bIns="4570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223314" y="292457"/>
            <a:ext cx="3888432" cy="707856"/>
          </a:xfrm>
          <a:prstGeom prst="rect">
            <a:avLst/>
          </a:prstGeom>
          <a:noFill/>
        </p:spPr>
        <p:txBody>
          <a:bodyPr wrap="square" lIns="91408" tIns="45705" rIns="91408" bIns="45705" rtlCol="0">
            <a:spAutoFit/>
          </a:bodyPr>
          <a:lstStyle/>
          <a:p>
            <a:r>
              <a:rPr lang="en-GB" sz="2000" i="1" dirty="0" err="1">
                <a:solidFill>
                  <a:srgbClr val="FDFDE3"/>
                </a:solidFill>
                <a:cs typeface="Arial" charset="0"/>
              </a:rPr>
              <a:t>Ziele</a:t>
            </a:r>
            <a:r>
              <a:rPr lang="en-GB" sz="2000" i="1" dirty="0">
                <a:solidFill>
                  <a:srgbClr val="FDFDE3"/>
                </a:solidFill>
                <a:cs typeface="Arial" charset="0"/>
              </a:rPr>
              <a:t> und </a:t>
            </a:r>
            <a:r>
              <a:rPr lang="en-GB" sz="2000" i="1" dirty="0" err="1" smtClean="0">
                <a:solidFill>
                  <a:srgbClr val="FDFDE3"/>
                </a:solidFill>
                <a:cs typeface="Arial" charset="0"/>
              </a:rPr>
              <a:t>Prioritäten</a:t>
            </a:r>
            <a:r>
              <a:rPr lang="en-GB" sz="2000" i="1" dirty="0" smtClean="0">
                <a:solidFill>
                  <a:srgbClr val="FDFDE3"/>
                </a:solidFill>
                <a:cs typeface="Arial" charset="0"/>
              </a:rPr>
              <a:t> </a:t>
            </a:r>
            <a:r>
              <a:rPr lang="en-GB" sz="2000" i="1" dirty="0">
                <a:solidFill>
                  <a:srgbClr val="FDFDE3"/>
                </a:solidFill>
                <a:cs typeface="Arial" charset="0"/>
              </a:rPr>
              <a:t>der </a:t>
            </a:r>
            <a:r>
              <a:rPr lang="en-GB" sz="2000" i="1" dirty="0" err="1">
                <a:solidFill>
                  <a:srgbClr val="FDFDE3"/>
                </a:solidFill>
                <a:cs typeface="Arial" charset="0"/>
              </a:rPr>
              <a:t>zukünftigen</a:t>
            </a:r>
            <a:r>
              <a:rPr lang="en-GB" sz="2000" i="1" dirty="0">
                <a:solidFill>
                  <a:srgbClr val="FDFDE3"/>
                </a:solidFill>
                <a:cs typeface="Arial" charset="0"/>
              </a:rPr>
              <a:t> </a:t>
            </a:r>
            <a:r>
              <a:rPr lang="en-GB" sz="2000" i="1" dirty="0" err="1" smtClean="0">
                <a:solidFill>
                  <a:srgbClr val="FDFDE3"/>
                </a:solidFill>
                <a:cs typeface="Arial" charset="0"/>
              </a:rPr>
              <a:t>Agarpolitik</a:t>
            </a:r>
            <a:endParaRPr lang="en-GB" sz="2000" i="1" dirty="0">
              <a:solidFill>
                <a:srgbClr val="FDFDE3"/>
              </a:solidFill>
              <a:cs typeface="Arial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905019" y="292457"/>
            <a:ext cx="184666" cy="243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8" tIns="45705" rIns="91408" bIns="4570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GB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905019" y="292457"/>
            <a:ext cx="184666" cy="243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8" tIns="45705" rIns="91408" bIns="4570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GB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918214238"/>
              </p:ext>
            </p:extLst>
          </p:nvPr>
        </p:nvGraphicFramePr>
        <p:xfrm>
          <a:off x="173293" y="1192886"/>
          <a:ext cx="3168351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223314" y="1412776"/>
            <a:ext cx="3381134" cy="3705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050" kern="0" cap="all" dirty="0" smtClean="0">
                <a:solidFill>
                  <a:srgbClr val="FF0000"/>
                </a:solidFill>
                <a:latin typeface="EC Square Sans Pro" panose="020B0506040000020004" pitchFamily="34" charset="0"/>
              </a:rPr>
              <a:t>Steigerung der LDW. Wettbewerbsfähigkeit</a:t>
            </a:r>
            <a:r>
              <a:rPr lang="de-DE" sz="1050" b="0" kern="0" dirty="0" smtClean="0">
                <a:solidFill>
                  <a:srgbClr val="FF0000"/>
                </a:solidFill>
                <a:latin typeface="EC Square Sans Pro" panose="020B0506040000020004" pitchFamily="34" charset="0"/>
              </a:rPr>
              <a:t>, </a:t>
            </a:r>
            <a:br>
              <a:rPr lang="de-DE" sz="1050" b="0" kern="0" dirty="0" smtClean="0">
                <a:solidFill>
                  <a:srgbClr val="FF0000"/>
                </a:solidFill>
                <a:latin typeface="EC Square Sans Pro" panose="020B0506040000020004" pitchFamily="34" charset="0"/>
              </a:rPr>
            </a:br>
            <a:r>
              <a:rPr lang="de-DE" sz="1050" b="0" kern="0" dirty="0" smtClean="0">
                <a:solidFill>
                  <a:srgbClr val="FF0000"/>
                </a:solidFill>
                <a:latin typeface="EC Square Sans Pro" panose="020B0506040000020004" pitchFamily="34" charset="0"/>
              </a:rPr>
              <a:t>Fokus auf Forschung, Technologie und Digitalisierung</a:t>
            </a:r>
            <a:endParaRPr lang="de-DE" sz="1050" kern="0" dirty="0" smtClean="0">
              <a:solidFill>
                <a:srgbClr val="FF0000"/>
              </a:solidFill>
              <a:latin typeface="EC Square Sans Pro" panose="020B0506040000020004" pitchFamily="34" charset="0"/>
            </a:endParaRPr>
          </a:p>
          <a:p>
            <a:endParaRPr lang="de-DE" sz="1050" kern="0" cap="all" dirty="0">
              <a:solidFill>
                <a:srgbClr val="FF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0724" y="4365104"/>
            <a:ext cx="1592590" cy="551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00"/>
              </a:lnSpc>
            </a:pPr>
            <a:r>
              <a:rPr lang="de-DE" sz="1050" kern="0" cap="all" dirty="0" smtClean="0">
                <a:solidFill>
                  <a:srgbClr val="42A62A"/>
                </a:solidFill>
                <a:latin typeface="EC Square Sans Pro" panose="020B0506040000020004" pitchFamily="34" charset="0"/>
              </a:rPr>
              <a:t>Nachhaltige Entwicklung</a:t>
            </a:r>
          </a:p>
          <a:p>
            <a:pPr marL="271463" indent="-87313">
              <a:buFont typeface="Arial" panose="020B0604020202020204" pitchFamily="34" charset="0"/>
              <a:buChar char="•"/>
            </a:pPr>
            <a:r>
              <a:rPr lang="de-DE" sz="1050" b="0" kern="0" dirty="0" smtClean="0">
                <a:solidFill>
                  <a:srgbClr val="42A62A"/>
                </a:solidFill>
                <a:latin typeface="EC Square Sans Pro" panose="020B0506040000020004" pitchFamily="34" charset="0"/>
              </a:rPr>
              <a:t>Effiziente Ressourcennutzung</a:t>
            </a:r>
          </a:p>
          <a:p>
            <a:pPr marL="271463" indent="-87313">
              <a:buFont typeface="Arial" panose="020B0604020202020204" pitchFamily="34" charset="0"/>
              <a:buChar char="•"/>
            </a:pPr>
            <a:r>
              <a:rPr lang="de-DE" sz="1050" b="0" kern="0" dirty="0" smtClean="0">
                <a:solidFill>
                  <a:srgbClr val="42A62A"/>
                </a:solidFill>
                <a:latin typeface="EC Square Sans Pro" panose="020B0506040000020004" pitchFamily="34" charset="0"/>
              </a:rPr>
              <a:t>Wasser, Boden, Luft</a:t>
            </a:r>
            <a:endParaRPr lang="de-DE" sz="1050" b="0" kern="0" dirty="0">
              <a:solidFill>
                <a:srgbClr val="42A62A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96336" y="1916832"/>
            <a:ext cx="1440160" cy="4329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00"/>
              </a:lnSpc>
            </a:pPr>
            <a:r>
              <a:rPr lang="de-DE" sz="1050" kern="0" cap="all" dirty="0" err="1" smtClean="0">
                <a:solidFill>
                  <a:srgbClr val="0F5494"/>
                </a:solidFill>
                <a:latin typeface="EC Square Sans Pro" panose="020B0506040000020004" pitchFamily="34" charset="0"/>
              </a:rPr>
              <a:t>eRNährung</a:t>
            </a:r>
            <a:endParaRPr lang="de-DE" sz="1050" kern="0" cap="all" dirty="0" smtClean="0">
              <a:solidFill>
                <a:srgbClr val="0F5494"/>
              </a:solidFill>
              <a:latin typeface="EC Square Sans Pro" panose="020B0506040000020004" pitchFamily="34" charset="0"/>
            </a:endParaRPr>
          </a:p>
          <a:p>
            <a:pPr marL="271463" indent="-87313">
              <a:buFont typeface="Arial" panose="020B0604020202020204" pitchFamily="34" charset="0"/>
              <a:buChar char="•"/>
            </a:pPr>
            <a:r>
              <a:rPr lang="de-DE" sz="1050" b="0" kern="0" dirty="0" smtClean="0">
                <a:solidFill>
                  <a:srgbClr val="0F5494"/>
                </a:solidFill>
                <a:latin typeface="EC Square Sans Pro" panose="020B0506040000020004" pitchFamily="34" charset="0"/>
              </a:rPr>
              <a:t>Nachhaltige Ernährung &amp; Gesundheit</a:t>
            </a:r>
          </a:p>
          <a:p>
            <a:pPr marL="271463" indent="-87313">
              <a:buFont typeface="Arial" panose="020B0604020202020204" pitchFamily="34" charset="0"/>
              <a:buChar char="•"/>
            </a:pPr>
            <a:r>
              <a:rPr lang="de-DE" sz="1050" b="0" kern="0" dirty="0" err="1" smtClean="0">
                <a:solidFill>
                  <a:srgbClr val="0F5494"/>
                </a:solidFill>
                <a:latin typeface="EC Square Sans Pro" panose="020B0506040000020004" pitchFamily="34" charset="0"/>
              </a:rPr>
              <a:t>Tierwohl</a:t>
            </a:r>
            <a:endParaRPr lang="de-DE" sz="1050" b="0" kern="0" dirty="0">
              <a:solidFill>
                <a:srgbClr val="0F5494"/>
              </a:solidFill>
              <a:latin typeface="EC Square Sans Pro" panose="020B0506040000020004" pitchFamily="34" charset="0"/>
            </a:endParaRPr>
          </a:p>
          <a:p>
            <a:pPr>
              <a:lnSpc>
                <a:spcPts val="1600"/>
              </a:lnSpc>
            </a:pPr>
            <a:endParaRPr lang="de-DE" sz="1050" b="0" kern="0" cap="all" dirty="0">
              <a:solidFill>
                <a:srgbClr val="0F5494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90465" y="2924944"/>
            <a:ext cx="1202246" cy="480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050" kern="0" cap="all" dirty="0" smtClean="0">
                <a:solidFill>
                  <a:srgbClr val="0F5494"/>
                </a:solidFill>
                <a:latin typeface="EC Square Sans Pro" panose="020B0506040000020004" pitchFamily="34" charset="0"/>
              </a:rPr>
              <a:t>Förderung von Junglandwirten, 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de-DE" sz="1050" b="0" kern="0" dirty="0" smtClean="0">
                <a:solidFill>
                  <a:srgbClr val="0F5494"/>
                </a:solidFill>
                <a:latin typeface="EC Square Sans Pro" panose="020B0506040000020004" pitchFamily="34" charset="0"/>
              </a:rPr>
              <a:t>Betriebs- und Geschäfts-gründungen</a:t>
            </a:r>
            <a:endParaRPr lang="de-DE" sz="1050" b="0" kern="0" dirty="0">
              <a:solidFill>
                <a:srgbClr val="0F5494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05483" y="4122629"/>
            <a:ext cx="1189321" cy="5821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050" kern="0" cap="all" dirty="0" smtClean="0">
                <a:solidFill>
                  <a:srgbClr val="0F5494"/>
                </a:solidFill>
                <a:latin typeface="EC Square Sans Pro" panose="020B0506040000020004" pitchFamily="34" charset="0"/>
              </a:rPr>
              <a:t>Wachstum</a:t>
            </a:r>
            <a:r>
              <a:rPr lang="de-DE" sz="1050" b="0" kern="0" cap="all" dirty="0" smtClean="0">
                <a:solidFill>
                  <a:srgbClr val="0F5494"/>
                </a:solidFill>
                <a:latin typeface="EC Square Sans Pro" panose="020B0506040000020004" pitchFamily="34" charset="0"/>
              </a:rPr>
              <a:t>, </a:t>
            </a:r>
            <a:r>
              <a:rPr lang="de-DE" sz="1050" b="0" kern="0" dirty="0" smtClean="0">
                <a:solidFill>
                  <a:srgbClr val="0F5494"/>
                </a:solidFill>
                <a:latin typeface="EC Square Sans Pro" panose="020B0506040000020004" pitchFamily="34" charset="0"/>
              </a:rPr>
              <a:t>Beschäftigung, soziale Inklusion, Bioökonomie und nachhaltige Forstwirtschaft</a:t>
            </a:r>
          </a:p>
          <a:p>
            <a:r>
              <a:rPr lang="de-DE" sz="1050" b="0" kern="0" dirty="0" smtClean="0">
                <a:solidFill>
                  <a:srgbClr val="0F5494"/>
                </a:solidFill>
                <a:latin typeface="EC Square Sans Pro" panose="020B0506040000020004" pitchFamily="34" charset="0"/>
              </a:rPr>
              <a:t>Im </a:t>
            </a:r>
            <a:r>
              <a:rPr lang="de-DE" sz="1050" b="0" kern="0" dirty="0" err="1" smtClean="0">
                <a:solidFill>
                  <a:srgbClr val="0F5494"/>
                </a:solidFill>
                <a:latin typeface="EC Square Sans Pro" panose="020B0506040000020004" pitchFamily="34" charset="0"/>
              </a:rPr>
              <a:t>ldl</a:t>
            </a:r>
            <a:r>
              <a:rPr lang="de-DE" sz="1050" b="0" kern="0" dirty="0" smtClean="0">
                <a:solidFill>
                  <a:srgbClr val="0F5494"/>
                </a:solidFill>
                <a:latin typeface="EC Square Sans Pro" panose="020B0506040000020004" pitchFamily="34" charset="0"/>
              </a:rPr>
              <a:t> Raum</a:t>
            </a:r>
            <a:endParaRPr lang="de-DE" sz="1050" b="0" kern="0" dirty="0">
              <a:solidFill>
                <a:srgbClr val="0F5494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0638" y="2049981"/>
            <a:ext cx="1682676" cy="4329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00"/>
              </a:lnSpc>
            </a:pPr>
            <a:r>
              <a:rPr lang="de-DE" sz="1050" kern="0" cap="all" dirty="0" smtClean="0">
                <a:solidFill>
                  <a:srgbClr val="FF0000"/>
                </a:solidFill>
                <a:latin typeface="EC Square Sans Pro" panose="020B0506040000020004" pitchFamily="34" charset="0"/>
              </a:rPr>
              <a:t>Landwirte: </a:t>
            </a:r>
            <a:r>
              <a:rPr lang="de-DE" sz="1050" b="0" kern="0" dirty="0" smtClean="0">
                <a:solidFill>
                  <a:srgbClr val="FF0000"/>
                </a:solidFill>
                <a:latin typeface="EC Square Sans Pro" panose="020B0506040000020004" pitchFamily="34" charset="0"/>
              </a:rPr>
              <a:t>Verbesserung der Position in der Vermarktungskette</a:t>
            </a:r>
            <a:endParaRPr lang="de-DE" sz="1050" kern="0" dirty="0">
              <a:solidFill>
                <a:srgbClr val="FF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76256" y="5517232"/>
            <a:ext cx="2116455" cy="4329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00"/>
              </a:lnSpc>
            </a:pPr>
            <a:r>
              <a:rPr lang="de-DE" sz="1050" b="1" kern="0" cap="all" dirty="0" smtClean="0">
                <a:solidFill>
                  <a:srgbClr val="42A62A"/>
                </a:solidFill>
                <a:latin typeface="EC Square Sans Pro" panose="020B0506040000020004" pitchFamily="34" charset="0"/>
              </a:rPr>
              <a:t>Klima</a:t>
            </a:r>
            <a:endParaRPr lang="de-DE" sz="1050" b="0" kern="0" cap="all" dirty="0" smtClean="0">
              <a:solidFill>
                <a:srgbClr val="42A62A"/>
              </a:solidFill>
              <a:latin typeface="EC Square Sans Pro" panose="020B0506040000020004" pitchFamily="34" charset="0"/>
            </a:endParaRPr>
          </a:p>
          <a:p>
            <a:pPr marL="271463" indent="-87313">
              <a:buFont typeface="Arial" panose="020B0604020202020204" pitchFamily="34" charset="0"/>
              <a:buChar char="•"/>
            </a:pPr>
            <a:r>
              <a:rPr lang="de-DE" sz="1050" b="0" kern="0" dirty="0" smtClean="0">
                <a:solidFill>
                  <a:srgbClr val="42A62A"/>
                </a:solidFill>
                <a:latin typeface="EC Square Sans Pro" panose="020B0506040000020004" pitchFamily="34" charset="0"/>
              </a:rPr>
              <a:t>Klimaschutz</a:t>
            </a:r>
          </a:p>
          <a:p>
            <a:pPr marL="271463" indent="-87313">
              <a:buFont typeface="Arial" panose="020B0604020202020204" pitchFamily="34" charset="0"/>
              <a:buChar char="•"/>
            </a:pPr>
            <a:r>
              <a:rPr lang="de-DE" sz="1050" b="0" kern="0" dirty="0" smtClean="0">
                <a:solidFill>
                  <a:srgbClr val="42A62A"/>
                </a:solidFill>
                <a:latin typeface="EC Square Sans Pro" panose="020B0506040000020004" pitchFamily="34" charset="0"/>
              </a:rPr>
              <a:t>Anpassung</a:t>
            </a:r>
          </a:p>
          <a:p>
            <a:pPr marL="271463" indent="-87313">
              <a:buFont typeface="Arial" panose="020B0604020202020204" pitchFamily="34" charset="0"/>
              <a:buChar char="•"/>
            </a:pPr>
            <a:r>
              <a:rPr lang="de-DE" sz="1050" b="0" kern="0" dirty="0">
                <a:solidFill>
                  <a:srgbClr val="42A62A"/>
                </a:solidFill>
                <a:latin typeface="EC Square Sans Pro" panose="020B0506040000020004" pitchFamily="34" charset="0"/>
              </a:rPr>
              <a:t>N</a:t>
            </a:r>
            <a:r>
              <a:rPr lang="de-DE" sz="1050" b="0" kern="0" dirty="0" smtClean="0">
                <a:solidFill>
                  <a:srgbClr val="42A62A"/>
                </a:solidFill>
                <a:latin typeface="EC Square Sans Pro" panose="020B0506040000020004" pitchFamily="34" charset="0"/>
              </a:rPr>
              <a:t>achhaltige Energie</a:t>
            </a:r>
            <a:endParaRPr lang="de-DE" sz="1050" b="0" kern="0" dirty="0">
              <a:solidFill>
                <a:srgbClr val="42A62A"/>
              </a:solidFill>
              <a:latin typeface="EC Square Sans Pro" panose="020B0506040000020004" pitchFamily="34" charset="0"/>
            </a:endParaRPr>
          </a:p>
          <a:p>
            <a:pPr>
              <a:lnSpc>
                <a:spcPts val="1600"/>
              </a:lnSpc>
            </a:pPr>
            <a:endParaRPr lang="de-DE" sz="1050" b="0" kern="0" cap="all" dirty="0">
              <a:solidFill>
                <a:srgbClr val="42A62A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1" name="Rectangle 7"/>
          <p:cNvSpPr txBox="1">
            <a:spLocks noChangeArrowheads="1"/>
          </p:cNvSpPr>
          <p:nvPr/>
        </p:nvSpPr>
        <p:spPr bwMode="auto">
          <a:xfrm>
            <a:off x="539552" y="130399"/>
            <a:ext cx="6553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defRPr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de-DE" altLang="de-DE" sz="2000" i="1" dirty="0" smtClean="0">
              <a:solidFill>
                <a:srgbClr val="FDFDE3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de-DE" altLang="de-DE" sz="2000" i="1" dirty="0" smtClean="0">
                <a:solidFill>
                  <a:srgbClr val="FDFDE3"/>
                </a:solidFill>
                <a:cs typeface="Arial" charset="0"/>
              </a:rPr>
              <a:t>GAP nach </a:t>
            </a:r>
            <a:r>
              <a:rPr lang="de-DE" altLang="de-DE" sz="2000" i="1" dirty="0" smtClean="0">
                <a:solidFill>
                  <a:srgbClr val="FDFDE3"/>
                </a:solidFill>
                <a:cs typeface="Arial" charset="0"/>
              </a:rPr>
              <a:t>2020 – ein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de-DE" altLang="en-US" sz="2000" i="1" dirty="0" smtClean="0">
                <a:solidFill>
                  <a:srgbClr val="FDFDE3"/>
                </a:solidFill>
                <a:cs typeface="Arial" charset="0"/>
              </a:rPr>
              <a:t>Gemeinsamer Rahmen</a:t>
            </a:r>
            <a:endParaRPr lang="de-DE" altLang="en-US" sz="2000" i="1" dirty="0" smtClean="0">
              <a:solidFill>
                <a:srgbClr val="FDFDE3"/>
              </a:solidFill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30724" y="3116313"/>
            <a:ext cx="1493144" cy="4329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00"/>
              </a:lnSpc>
            </a:pPr>
            <a:r>
              <a:rPr lang="de-DE" sz="1050" b="0" kern="0" dirty="0" smtClean="0">
                <a:solidFill>
                  <a:srgbClr val="FF0000"/>
                </a:solidFill>
                <a:latin typeface="EC Square Sans Pro" panose="020B0506040000020004" pitchFamily="34" charset="0"/>
              </a:rPr>
              <a:t>Förderung der </a:t>
            </a:r>
            <a:r>
              <a:rPr lang="de-DE" sz="1050" b="0" kern="0" dirty="0" err="1" smtClean="0">
                <a:solidFill>
                  <a:srgbClr val="FF0000"/>
                </a:solidFill>
                <a:latin typeface="EC Square Sans Pro" panose="020B0506040000020004" pitchFamily="34" charset="0"/>
              </a:rPr>
              <a:t>ldw</a:t>
            </a:r>
            <a:r>
              <a:rPr lang="de-DE" sz="1050" b="0" kern="0" dirty="0" smtClean="0">
                <a:solidFill>
                  <a:srgbClr val="FF0000"/>
                </a:solidFill>
                <a:latin typeface="EC Square Sans Pro" panose="020B0506040000020004" pitchFamily="34" charset="0"/>
              </a:rPr>
              <a:t>. </a:t>
            </a:r>
            <a:r>
              <a:rPr lang="de-DE" sz="1050" kern="0" cap="all" dirty="0" smtClean="0">
                <a:solidFill>
                  <a:srgbClr val="FF0000"/>
                </a:solidFill>
                <a:latin typeface="EC Square Sans Pro" panose="020B0506040000020004" pitchFamily="34" charset="0"/>
              </a:rPr>
              <a:t>Betriebseinkommen</a:t>
            </a:r>
            <a:r>
              <a:rPr lang="de-DE" sz="1050" b="0" kern="0" cap="all" dirty="0" smtClean="0">
                <a:solidFill>
                  <a:srgbClr val="FF0000"/>
                </a:solidFill>
                <a:latin typeface="EC Square Sans Pro" panose="020B0506040000020004" pitchFamily="34" charset="0"/>
              </a:rPr>
              <a:t> </a:t>
            </a:r>
            <a:r>
              <a:rPr lang="de-DE" sz="1050" b="0" kern="0" dirty="0" smtClean="0">
                <a:solidFill>
                  <a:srgbClr val="FF0000"/>
                </a:solidFill>
                <a:latin typeface="EC Square Sans Pro" panose="020B0506040000020004" pitchFamily="34" charset="0"/>
              </a:rPr>
              <a:t>und Krisenfestigkeit</a:t>
            </a:r>
            <a:endParaRPr lang="de-DE" sz="1050" kern="0" dirty="0">
              <a:solidFill>
                <a:srgbClr val="FF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54840" y="5532048"/>
            <a:ext cx="2952328" cy="4329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00"/>
              </a:lnSpc>
            </a:pPr>
            <a:r>
              <a:rPr lang="de-DE" sz="1050" b="1" kern="0" cap="all" dirty="0" smtClean="0">
                <a:solidFill>
                  <a:srgbClr val="42A62A"/>
                </a:solidFill>
                <a:latin typeface="EC Square Sans Pro" panose="020B0506040000020004" pitchFamily="34" charset="0"/>
              </a:rPr>
              <a:t>Schutz der Biodiversität</a:t>
            </a:r>
            <a:endParaRPr lang="de-DE" sz="1050" b="0" kern="0" cap="all" dirty="0" smtClean="0">
              <a:solidFill>
                <a:srgbClr val="42A62A"/>
              </a:solidFill>
              <a:latin typeface="EC Square Sans Pro" panose="020B0506040000020004" pitchFamily="34" charset="0"/>
            </a:endParaRPr>
          </a:p>
          <a:p>
            <a:pPr marL="271463" indent="-87313">
              <a:buFont typeface="Arial" panose="020B0604020202020204" pitchFamily="34" charset="0"/>
              <a:buChar char="•"/>
            </a:pPr>
            <a:r>
              <a:rPr lang="de-DE" sz="1050" b="0" kern="0" dirty="0" smtClean="0">
                <a:solidFill>
                  <a:srgbClr val="42A62A"/>
                </a:solidFill>
                <a:latin typeface="EC Square Sans Pro" panose="020B0506040000020004" pitchFamily="34" charset="0"/>
              </a:rPr>
              <a:t>Ökosystemleistungen</a:t>
            </a:r>
            <a:endParaRPr lang="de-DE" sz="1050" b="0" kern="0" dirty="0">
              <a:solidFill>
                <a:srgbClr val="42A62A"/>
              </a:solidFill>
              <a:latin typeface="EC Square Sans Pro" panose="020B0506040000020004" pitchFamily="34" charset="0"/>
            </a:endParaRPr>
          </a:p>
          <a:p>
            <a:pPr marL="271463" indent="-87313">
              <a:buFont typeface="Arial" panose="020B0604020202020204" pitchFamily="34" charset="0"/>
              <a:buChar char="•"/>
            </a:pPr>
            <a:r>
              <a:rPr lang="de-DE" sz="1050" b="0" kern="0" dirty="0" smtClean="0">
                <a:solidFill>
                  <a:srgbClr val="42A62A"/>
                </a:solidFill>
                <a:latin typeface="EC Square Sans Pro" panose="020B0506040000020004" pitchFamily="34" charset="0"/>
              </a:rPr>
              <a:t>Erhalt von Habitaten und Landschaften</a:t>
            </a:r>
            <a:endParaRPr lang="de-DE" sz="1050" b="0" kern="0" dirty="0">
              <a:solidFill>
                <a:srgbClr val="42A62A"/>
              </a:solidFill>
              <a:latin typeface="EC Square Sans Pro" panose="020B0506040000020004" pitchFamily="34" charset="0"/>
            </a:endParaRPr>
          </a:p>
          <a:p>
            <a:pPr>
              <a:lnSpc>
                <a:spcPts val="1600"/>
              </a:lnSpc>
            </a:pPr>
            <a:endParaRPr lang="de-DE" sz="1050" b="0" kern="0" cap="all" dirty="0">
              <a:solidFill>
                <a:srgbClr val="42A62A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349590" y="6234799"/>
            <a:ext cx="1482368" cy="50067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/>
            </a:solidFill>
          </a:ln>
          <a:effectLst>
            <a:outerShdw sx="1000" sy="1000" algn="tl" rotWithShape="0">
              <a:srgbClr val="4F81BD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0" dirty="0" err="1" smtClean="0">
                <a:solidFill>
                  <a:schemeClr val="bg2"/>
                </a:solidFill>
                <a:latin typeface="+mn-lt"/>
              </a:rPr>
              <a:t>Querschnitts</a:t>
            </a:r>
            <a:r>
              <a:rPr lang="en-GB" sz="1200" i="1" kern="0" dirty="0" smtClean="0">
                <a:solidFill>
                  <a:schemeClr val="bg2"/>
                </a:solidFill>
                <a:latin typeface="+mn-lt"/>
              </a:rPr>
              <a:t>-</a:t>
            </a:r>
            <a:r>
              <a:rPr kumimoji="0" lang="en-GB" sz="1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ziel</a:t>
            </a:r>
            <a:endParaRPr kumimoji="0" lang="en-GB" sz="1200" b="1" i="1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7" name="Title 3"/>
          <p:cNvSpPr txBox="1">
            <a:spLocks/>
          </p:cNvSpPr>
          <p:nvPr/>
        </p:nvSpPr>
        <p:spPr>
          <a:xfrm>
            <a:off x="1831957" y="6226870"/>
            <a:ext cx="7206549" cy="516533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bg2"/>
            </a:solidFill>
          </a:ln>
          <a:effectLst>
            <a:outerShdw sx="1000" sy="1000" algn="tl" rotWithShape="0">
              <a:srgbClr val="4F81BD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97352" y="6208886"/>
            <a:ext cx="54595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900" b="0" kern="0" dirty="0">
              <a:solidFill>
                <a:schemeClr val="bg2"/>
              </a:solidFill>
              <a:latin typeface="+mn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200" b="0" kern="0" dirty="0" err="1" smtClean="0">
                <a:solidFill>
                  <a:schemeClr val="bg2"/>
                </a:solidFill>
                <a:latin typeface="+mn-lt"/>
              </a:rPr>
              <a:t>Verbesserung</a:t>
            </a:r>
            <a:r>
              <a:rPr lang="en-GB" sz="1200" b="0" kern="0" dirty="0" smtClean="0">
                <a:solidFill>
                  <a:schemeClr val="bg2"/>
                </a:solidFill>
                <a:latin typeface="+mn-lt"/>
              </a:rPr>
              <a:t> von </a:t>
            </a:r>
            <a:r>
              <a:rPr lang="en-GB" sz="1200" b="0" kern="0" dirty="0" err="1" smtClean="0">
                <a:solidFill>
                  <a:schemeClr val="bg2"/>
                </a:solidFill>
                <a:latin typeface="+mn-lt"/>
              </a:rPr>
              <a:t>Wissen</a:t>
            </a:r>
            <a:r>
              <a:rPr lang="en-GB" sz="1200" b="0" kern="0" dirty="0" smtClean="0">
                <a:solidFill>
                  <a:schemeClr val="bg2"/>
                </a:solidFill>
                <a:latin typeface="+mn-lt"/>
              </a:rPr>
              <a:t>, Innovation, </a:t>
            </a:r>
            <a:r>
              <a:rPr lang="en-GB" sz="1200" b="0" kern="0" dirty="0" err="1" smtClean="0">
                <a:solidFill>
                  <a:schemeClr val="bg2"/>
                </a:solidFill>
                <a:latin typeface="+mn-lt"/>
              </a:rPr>
              <a:t>Digitalisierung</a:t>
            </a:r>
            <a:r>
              <a:rPr lang="en-GB" sz="1200" b="0" kern="0" dirty="0" smtClean="0">
                <a:solidFill>
                  <a:schemeClr val="bg2"/>
                </a:solidFill>
                <a:latin typeface="+mn-lt"/>
              </a:rPr>
              <a:t> in der </a:t>
            </a:r>
            <a:r>
              <a:rPr lang="en-GB" sz="1200" b="0" kern="0" dirty="0" err="1" smtClean="0">
                <a:solidFill>
                  <a:schemeClr val="bg2"/>
                </a:solidFill>
                <a:latin typeface="+mn-lt"/>
              </a:rPr>
              <a:t>Landwirtschaft</a:t>
            </a:r>
            <a:r>
              <a:rPr lang="en-GB" sz="1200" b="0" kern="0" dirty="0" smtClean="0">
                <a:solidFill>
                  <a:schemeClr val="bg2"/>
                </a:solidFill>
                <a:latin typeface="+mn-lt"/>
              </a:rPr>
              <a:t> und </a:t>
            </a:r>
            <a:r>
              <a:rPr lang="en-GB" sz="1200" b="0" kern="0" dirty="0" err="1" smtClean="0">
                <a:solidFill>
                  <a:schemeClr val="bg2"/>
                </a:solidFill>
                <a:latin typeface="+mn-lt"/>
              </a:rPr>
              <a:t>ländlichen</a:t>
            </a:r>
            <a:r>
              <a:rPr lang="en-GB" sz="1200" b="0" kern="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200" b="0" kern="0" dirty="0" err="1" smtClean="0">
                <a:solidFill>
                  <a:schemeClr val="bg2"/>
                </a:solidFill>
                <a:latin typeface="+mn-lt"/>
              </a:rPr>
              <a:t>Gebieten</a:t>
            </a:r>
            <a:endParaRPr lang="en-GB" sz="800" b="0" kern="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340047"/>
              </p:ext>
            </p:extLst>
          </p:nvPr>
        </p:nvGraphicFramePr>
        <p:xfrm>
          <a:off x="1331640" y="1438339"/>
          <a:ext cx="7056783" cy="2587949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232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028">
                <a:tc>
                  <a:txBody>
                    <a:bodyPr/>
                    <a:lstStyle/>
                    <a:p>
                      <a:endParaRPr lang="en-GB" sz="1200" dirty="0" smtClean="0">
                        <a:solidFill>
                          <a:srgbClr val="478E00"/>
                        </a:solidFill>
                      </a:endParaRPr>
                    </a:p>
                    <a:p>
                      <a:pPr algn="r"/>
                      <a:r>
                        <a:rPr lang="en-GB" sz="1200" dirty="0" err="1" smtClean="0">
                          <a:solidFill>
                            <a:srgbClr val="478E00"/>
                          </a:solidFill>
                        </a:rPr>
                        <a:t>Mrd</a:t>
                      </a:r>
                      <a:r>
                        <a:rPr lang="en-GB" sz="1200" baseline="0" dirty="0" smtClean="0">
                          <a:solidFill>
                            <a:srgbClr val="478E00"/>
                          </a:solidFill>
                        </a:rPr>
                        <a:t> € in </a:t>
                      </a:r>
                      <a:r>
                        <a:rPr lang="en-GB" sz="1200" baseline="0" dirty="0" err="1" smtClean="0">
                          <a:solidFill>
                            <a:srgbClr val="478E00"/>
                          </a:solidFill>
                        </a:rPr>
                        <a:t>laufenden</a:t>
                      </a:r>
                      <a:r>
                        <a:rPr lang="en-GB" sz="1200" baseline="0" dirty="0" smtClean="0">
                          <a:solidFill>
                            <a:srgbClr val="478E00"/>
                          </a:solidFill>
                        </a:rPr>
                        <a:t> </a:t>
                      </a:r>
                      <a:r>
                        <a:rPr lang="en-GB" sz="1200" baseline="0" dirty="0" err="1" smtClean="0">
                          <a:solidFill>
                            <a:srgbClr val="478E00"/>
                          </a:solidFill>
                        </a:rPr>
                        <a:t>Preisen</a:t>
                      </a:r>
                      <a:r>
                        <a:rPr lang="en-GB" sz="1200" baseline="0" dirty="0" smtClean="0">
                          <a:solidFill>
                            <a:srgbClr val="478E00"/>
                          </a:solidFill>
                        </a:rPr>
                        <a:t> </a:t>
                      </a:r>
                    </a:p>
                    <a:p>
                      <a:pPr algn="r"/>
                      <a:endParaRPr lang="en-GB" sz="1200" b="0" baseline="0" dirty="0" smtClean="0">
                        <a:solidFill>
                          <a:srgbClr val="478E00"/>
                        </a:solidFill>
                      </a:endParaRPr>
                    </a:p>
                  </a:txBody>
                  <a:tcPr marL="79835" marR="79835" marT="39916" marB="39916" anchor="ctr">
                    <a:lnL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478E00"/>
                          </a:solidFill>
                        </a:rPr>
                        <a:t>2021-2027</a:t>
                      </a:r>
                      <a:endParaRPr lang="en-GB" sz="1800" b="1" kern="1200" dirty="0" smtClean="0">
                        <a:solidFill>
                          <a:srgbClr val="478E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835" marR="79835" marT="39916" marB="39916" anchor="ctr">
                    <a:lnL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rgbClr val="478E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835" marR="79835" marT="39916" marB="39916" anchor="ctr">
                    <a:lnL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405">
                <a:tc>
                  <a:txBody>
                    <a:bodyPr/>
                    <a:lstStyle/>
                    <a:p>
                      <a:r>
                        <a:rPr lang="en-GB" sz="1800" baseline="0" dirty="0" smtClean="0">
                          <a:solidFill>
                            <a:srgbClr val="478E00"/>
                          </a:solidFill>
                        </a:rPr>
                        <a:t>  GAP (Total)</a:t>
                      </a:r>
                    </a:p>
                  </a:txBody>
                  <a:tcPr marL="79835" marR="79835" marT="39916" marB="39916" anchor="ctr">
                    <a:lnL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aseline="0" dirty="0" smtClean="0">
                          <a:solidFill>
                            <a:srgbClr val="478E00"/>
                          </a:solidFill>
                        </a:rPr>
                        <a:t>365.0</a:t>
                      </a:r>
                      <a:endParaRPr lang="en-GB" sz="1800" baseline="0" dirty="0">
                        <a:solidFill>
                          <a:srgbClr val="478E00"/>
                        </a:solidFill>
                      </a:endParaRPr>
                    </a:p>
                  </a:txBody>
                  <a:tcPr marL="79835" marR="79835" marT="39916" marB="39916" anchor="ctr">
                    <a:lnL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aseline="0" dirty="0" smtClean="0">
                          <a:solidFill>
                            <a:srgbClr val="478E00"/>
                          </a:solidFill>
                        </a:rPr>
                        <a:t>-4.6%</a:t>
                      </a:r>
                      <a:endParaRPr lang="en-GB" sz="1800" baseline="0" dirty="0">
                        <a:solidFill>
                          <a:srgbClr val="478E00"/>
                        </a:solidFill>
                      </a:endParaRPr>
                    </a:p>
                  </a:txBody>
                  <a:tcPr marL="79835" marR="79835" marT="39916" marB="39916" anchor="ctr">
                    <a:lnL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640">
                <a:tc>
                  <a:txBody>
                    <a:bodyPr/>
                    <a:lstStyle/>
                    <a:p>
                      <a:r>
                        <a:rPr lang="en-GB" sz="1800" baseline="0" dirty="0" smtClean="0">
                          <a:solidFill>
                            <a:srgbClr val="478E00"/>
                          </a:solidFill>
                        </a:rPr>
                        <a:t>1. </a:t>
                      </a:r>
                      <a:r>
                        <a:rPr lang="en-GB" sz="1800" baseline="0" dirty="0" err="1" smtClean="0">
                          <a:solidFill>
                            <a:srgbClr val="478E00"/>
                          </a:solidFill>
                        </a:rPr>
                        <a:t>Säule</a:t>
                      </a:r>
                      <a:r>
                        <a:rPr lang="en-GB" sz="1800" baseline="0" dirty="0" smtClean="0">
                          <a:solidFill>
                            <a:srgbClr val="478E00"/>
                          </a:solidFill>
                        </a:rPr>
                        <a:t> (EGFL)</a:t>
                      </a:r>
                      <a:endParaRPr lang="en-GB" sz="1800" baseline="0" dirty="0">
                        <a:solidFill>
                          <a:srgbClr val="478E00"/>
                        </a:solidFill>
                      </a:endParaRPr>
                    </a:p>
                  </a:txBody>
                  <a:tcPr marL="79835" marR="79835" marT="39916" marB="39916" anchor="ctr">
                    <a:lnL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aseline="0" dirty="0" smtClean="0">
                          <a:solidFill>
                            <a:srgbClr val="478E00"/>
                          </a:solidFill>
                        </a:rPr>
                        <a:t>286.2</a:t>
                      </a:r>
                      <a:endParaRPr lang="en-GB" sz="1800" baseline="0" dirty="0">
                        <a:solidFill>
                          <a:srgbClr val="478E00"/>
                        </a:solidFill>
                      </a:endParaRPr>
                    </a:p>
                  </a:txBody>
                  <a:tcPr marL="79835" marR="79835" marT="39916" marB="39916" anchor="ctr">
                    <a:lnL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aseline="0" dirty="0" smtClean="0">
                          <a:solidFill>
                            <a:srgbClr val="478E00"/>
                          </a:solidFill>
                        </a:rPr>
                        <a:t>-1.1%</a:t>
                      </a:r>
                    </a:p>
                    <a:p>
                      <a:pPr algn="l"/>
                      <a:r>
                        <a:rPr lang="fr-BE" sz="1400" baseline="0" dirty="0" smtClean="0">
                          <a:solidFill>
                            <a:srgbClr val="478E00"/>
                          </a:solidFill>
                        </a:rPr>
                        <a:t>(-3.0% </a:t>
                      </a:r>
                      <a:r>
                        <a:rPr lang="fr-BE" sz="1400" baseline="0" dirty="0" err="1" smtClean="0">
                          <a:solidFill>
                            <a:srgbClr val="478E00"/>
                          </a:solidFill>
                        </a:rPr>
                        <a:t>für</a:t>
                      </a:r>
                      <a:r>
                        <a:rPr lang="fr-BE" sz="1400" baseline="0" dirty="0" smtClean="0">
                          <a:solidFill>
                            <a:srgbClr val="478E00"/>
                          </a:solidFill>
                        </a:rPr>
                        <a:t> </a:t>
                      </a:r>
                      <a:r>
                        <a:rPr lang="fr-BE" sz="1400" baseline="0" dirty="0" err="1" smtClean="0">
                          <a:solidFill>
                            <a:srgbClr val="478E00"/>
                          </a:solidFill>
                        </a:rPr>
                        <a:t>Direktzahlungen</a:t>
                      </a:r>
                      <a:r>
                        <a:rPr lang="fr-BE" sz="1400" baseline="0" dirty="0" smtClean="0">
                          <a:solidFill>
                            <a:srgbClr val="478E00"/>
                          </a:solidFill>
                        </a:rPr>
                        <a:t>/ </a:t>
                      </a:r>
                      <a:r>
                        <a:rPr lang="fr-BE" sz="1400" baseline="0" dirty="0" err="1" smtClean="0">
                          <a:solidFill>
                            <a:srgbClr val="478E00"/>
                          </a:solidFill>
                        </a:rPr>
                        <a:t>meiste</a:t>
                      </a:r>
                      <a:r>
                        <a:rPr lang="fr-BE" sz="1400" baseline="0" dirty="0" smtClean="0">
                          <a:solidFill>
                            <a:srgbClr val="478E00"/>
                          </a:solidFill>
                        </a:rPr>
                        <a:t> </a:t>
                      </a:r>
                      <a:r>
                        <a:rPr lang="fr-BE" sz="1400" baseline="0" dirty="0" err="1" smtClean="0">
                          <a:solidFill>
                            <a:srgbClr val="478E00"/>
                          </a:solidFill>
                        </a:rPr>
                        <a:t>Marktmassnahmen</a:t>
                      </a:r>
                      <a:r>
                        <a:rPr lang="fr-BE" sz="1400" baseline="0" dirty="0" smtClean="0">
                          <a:solidFill>
                            <a:srgbClr val="478E00"/>
                          </a:solidFill>
                        </a:rPr>
                        <a:t>)</a:t>
                      </a:r>
                      <a:endParaRPr lang="en-GB" sz="1400" baseline="0" dirty="0" smtClean="0">
                        <a:solidFill>
                          <a:srgbClr val="478E00"/>
                        </a:solidFill>
                      </a:endParaRPr>
                    </a:p>
                  </a:txBody>
                  <a:tcPr marL="79835" marR="79835" marT="39916" marB="39916" anchor="ctr">
                    <a:lnL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200"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rgbClr val="478E00"/>
                          </a:solidFill>
                        </a:rPr>
                        <a:t>2. </a:t>
                      </a:r>
                      <a:r>
                        <a:rPr lang="en-GB" sz="1800" baseline="0" dirty="0" err="1" smtClean="0">
                          <a:solidFill>
                            <a:srgbClr val="478E00"/>
                          </a:solidFill>
                        </a:rPr>
                        <a:t>Säule</a:t>
                      </a:r>
                      <a:r>
                        <a:rPr lang="en-GB" sz="1800" baseline="0" dirty="0" smtClean="0">
                          <a:solidFill>
                            <a:srgbClr val="478E00"/>
                          </a:solidFill>
                        </a:rPr>
                        <a:t> </a:t>
                      </a:r>
                      <a:r>
                        <a:rPr lang="en-GB" sz="1800" kern="1200" baseline="0" dirty="0" smtClean="0">
                          <a:solidFill>
                            <a:srgbClr val="478E00"/>
                          </a:solidFill>
                        </a:rPr>
                        <a:t>(ELER)</a:t>
                      </a:r>
                      <a:endParaRPr lang="en-GB" sz="1800" kern="1200" baseline="0" dirty="0">
                        <a:solidFill>
                          <a:srgbClr val="478E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835" marR="79835" marT="39916" marB="39916" anchor="ctr">
                    <a:lnL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aseline="0" dirty="0" smtClean="0">
                          <a:solidFill>
                            <a:srgbClr val="478E00"/>
                          </a:solidFill>
                        </a:rPr>
                        <a:t>78.8</a:t>
                      </a:r>
                      <a:endParaRPr lang="en-GB" sz="1800" baseline="0" dirty="0">
                        <a:solidFill>
                          <a:srgbClr val="478E00"/>
                        </a:solidFill>
                      </a:endParaRPr>
                    </a:p>
                  </a:txBody>
                  <a:tcPr marL="79835" marR="79835" marT="39916" marB="39916" anchor="ctr">
                    <a:lnL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aseline="0" dirty="0" smtClean="0">
                          <a:solidFill>
                            <a:srgbClr val="478E00"/>
                          </a:solidFill>
                        </a:rPr>
                        <a:t>-15.3%</a:t>
                      </a:r>
                      <a:endParaRPr lang="en-GB" sz="1800" baseline="0" dirty="0">
                        <a:solidFill>
                          <a:srgbClr val="478E00"/>
                        </a:solidFill>
                      </a:endParaRPr>
                    </a:p>
                  </a:txBody>
                  <a:tcPr marL="79835" marR="79835" marT="39916" marB="39916" anchor="ctr">
                    <a:lnL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C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15009" y="404663"/>
            <a:ext cx="8806940" cy="936626"/>
            <a:chOff x="215009" y="404663"/>
            <a:chExt cx="8806940" cy="936626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1331640" y="404664"/>
              <a:ext cx="7690309" cy="936625"/>
            </a:xfrm>
            <a:prstGeom prst="rect">
              <a:avLst/>
            </a:prstGeom>
          </p:spPr>
          <p:txBody>
            <a:bodyPr/>
            <a:lstStyle>
              <a:lvl1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r>
                <a:rPr lang="de-DE" spc="-1" dirty="0">
                  <a:solidFill>
                    <a:srgbClr val="BBB831"/>
                  </a:solidFill>
                  <a:uFill>
                    <a:solidFill>
                      <a:srgbClr val="FFFFFF"/>
                    </a:solidFill>
                  </a:uFill>
                  <a:ea typeface="+mn-ea"/>
                  <a:cs typeface="+mn-cs"/>
                </a:rPr>
                <a:t>G</a:t>
              </a:r>
              <a:r>
                <a:rPr lang="de-DE" spc="-1" dirty="0" smtClean="0">
                  <a:solidFill>
                    <a:srgbClr val="BBB831"/>
                  </a:solidFill>
                  <a:uFill>
                    <a:solidFill>
                      <a:srgbClr val="FFFFFF"/>
                    </a:solidFill>
                  </a:uFill>
                  <a:ea typeface="+mn-ea"/>
                  <a:cs typeface="+mn-cs"/>
                </a:rPr>
                <a:t>AP </a:t>
              </a:r>
              <a:r>
                <a:rPr lang="de-DE" spc="-1" dirty="0">
                  <a:solidFill>
                    <a:srgbClr val="BBB831"/>
                  </a:solidFill>
                  <a:uFill>
                    <a:solidFill>
                      <a:srgbClr val="FFFFFF"/>
                    </a:solidFill>
                  </a:uFill>
                  <a:ea typeface="+mn-ea"/>
                  <a:cs typeface="+mn-cs"/>
                </a:rPr>
                <a:t>2021-2027 - BUDGET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09" y="404663"/>
              <a:ext cx="926669" cy="926669"/>
            </a:xfrm>
            <a:prstGeom prst="rect">
              <a:avLst/>
            </a:prstGeom>
          </p:spPr>
        </p:pic>
      </p:grpSp>
      <p:sp>
        <p:nvSpPr>
          <p:cNvPr id="13" name="Rounded Rectangle 5"/>
          <p:cNvSpPr/>
          <p:nvPr/>
        </p:nvSpPr>
        <p:spPr>
          <a:xfrm>
            <a:off x="1475655" y="4271898"/>
            <a:ext cx="6840760" cy="17281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 dirty="0">
              <a:solidFill>
                <a:prstClr val="black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691680" y="4293096"/>
            <a:ext cx="6768753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sz="1400" b="0" dirty="0" smtClean="0">
                <a:solidFill>
                  <a:srgbClr val="3D7A00"/>
                </a:solidFill>
                <a:latin typeface="Arial"/>
                <a:cs typeface="Arial" charset="0"/>
              </a:rPr>
              <a:t>Die Erhöhung der nationalen Beiträge hält den </a:t>
            </a:r>
            <a:r>
              <a:rPr lang="de-DE" sz="1400" b="0" u="sng" dirty="0" smtClean="0">
                <a:solidFill>
                  <a:srgbClr val="3D7A00"/>
                </a:solidFill>
                <a:latin typeface="Arial"/>
                <a:cs typeface="Arial" charset="0"/>
              </a:rPr>
              <a:t>Gesamtumfang der öffentlichen Mittel </a:t>
            </a:r>
            <a:r>
              <a:rPr lang="de-DE" sz="1400" b="0" dirty="0" smtClean="0">
                <a:solidFill>
                  <a:srgbClr val="3D7A00"/>
                </a:solidFill>
                <a:latin typeface="Arial"/>
                <a:cs typeface="Arial" charset="0"/>
              </a:rPr>
              <a:t>für die </a:t>
            </a:r>
            <a:r>
              <a:rPr lang="de-DE" sz="1400" b="0" u="sng" dirty="0" smtClean="0">
                <a:solidFill>
                  <a:srgbClr val="3D7A00"/>
                </a:solidFill>
                <a:latin typeface="Arial"/>
                <a:cs typeface="Arial" charset="0"/>
              </a:rPr>
              <a:t>Ländliche Entwicklung</a:t>
            </a:r>
            <a:r>
              <a:rPr lang="de-DE" sz="1400" b="0" dirty="0" smtClean="0">
                <a:solidFill>
                  <a:srgbClr val="3D7A00"/>
                </a:solidFill>
                <a:latin typeface="Arial"/>
                <a:cs typeface="Arial" charset="0"/>
              </a:rPr>
              <a:t> nahezu auf dem gegenwärtigen Niveau</a:t>
            </a:r>
          </a:p>
          <a:p>
            <a:pPr eaLnBrk="1" hangingPunct="1"/>
            <a:endParaRPr lang="de-DE" sz="1400" b="0" dirty="0" smtClean="0">
              <a:solidFill>
                <a:srgbClr val="3D7A00"/>
              </a:solidFill>
              <a:latin typeface="Arial"/>
              <a:cs typeface="Arial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de-DE" sz="1400" b="0" dirty="0" smtClean="0">
                <a:solidFill>
                  <a:srgbClr val="3D7A00"/>
                </a:solidFill>
                <a:latin typeface="Arial"/>
                <a:cs typeface="Arial" charset="0"/>
              </a:rPr>
              <a:t>Ausgleich durch mögliche Mitteltransfers (ohne nationale </a:t>
            </a:r>
            <a:r>
              <a:rPr lang="de-DE" sz="1400" b="0" dirty="0" err="1" smtClean="0">
                <a:solidFill>
                  <a:srgbClr val="3D7A00"/>
                </a:solidFill>
                <a:latin typeface="Arial"/>
                <a:cs typeface="Arial" charset="0"/>
              </a:rPr>
              <a:t>Kofinanzierung</a:t>
            </a:r>
            <a:r>
              <a:rPr lang="de-DE" sz="1400" b="0" dirty="0" smtClean="0">
                <a:solidFill>
                  <a:srgbClr val="3D7A00"/>
                </a:solidFill>
                <a:latin typeface="Arial"/>
                <a:cs typeface="Arial" charset="0"/>
              </a:rPr>
              <a:t>): </a:t>
            </a:r>
          </a:p>
          <a:p>
            <a:pPr marL="361950" indent="-171450" eaLnBrk="1" hangingPunct="1">
              <a:buFont typeface="Arial" panose="020B0604020202020204" pitchFamily="34" charset="0"/>
              <a:buChar char="•"/>
            </a:pPr>
            <a:r>
              <a:rPr lang="de-DE" sz="1400" b="0" dirty="0" smtClean="0">
                <a:solidFill>
                  <a:srgbClr val="3D7A00"/>
                </a:solidFill>
                <a:latin typeface="Arial"/>
                <a:cs typeface="Arial" charset="0"/>
              </a:rPr>
              <a:t>bis zu 15% zwischen den Fonds </a:t>
            </a:r>
          </a:p>
          <a:p>
            <a:pPr marL="361950" indent="-171450" eaLnBrk="1" hangingPunct="1">
              <a:buFont typeface="Arial" panose="020B0604020202020204" pitchFamily="34" charset="0"/>
              <a:buChar char="•"/>
            </a:pPr>
            <a:r>
              <a:rPr lang="de-DE" sz="1400" b="0" dirty="0" smtClean="0">
                <a:solidFill>
                  <a:srgbClr val="3D7A00"/>
                </a:solidFill>
                <a:latin typeface="Arial"/>
                <a:cs typeface="Arial" charset="0"/>
              </a:rPr>
              <a:t>zusätzlich bis zu 15% von EGFL zu ELER für Umwelt- und Klimamaßnahmen </a:t>
            </a:r>
          </a:p>
          <a:p>
            <a:pPr marL="361950" indent="-171450" eaLnBrk="1" hangingPunct="1">
              <a:buFont typeface="Arial" panose="020B0604020202020204" pitchFamily="34" charset="0"/>
              <a:buChar char="•"/>
            </a:pPr>
            <a:r>
              <a:rPr lang="de-DE" sz="1400" b="0" dirty="0" smtClean="0">
                <a:solidFill>
                  <a:srgbClr val="3D7A00"/>
                </a:solidFill>
                <a:latin typeface="Arial"/>
                <a:cs typeface="Arial" charset="0"/>
              </a:rPr>
              <a:t>zusätzlich bis zu 2% von EGFL zu ELER für Junglandwirte</a:t>
            </a:r>
            <a:endParaRPr lang="de-DE" sz="1400" b="0" dirty="0">
              <a:solidFill>
                <a:srgbClr val="3D7A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4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2938" y="260648"/>
            <a:ext cx="8443518" cy="976446"/>
            <a:chOff x="88922" y="260648"/>
            <a:chExt cx="8443518" cy="976446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1619672" y="388830"/>
              <a:ext cx="6912768" cy="720081"/>
            </a:xfrm>
            <a:prstGeom prst="rect">
              <a:avLst/>
            </a:prstGeom>
          </p:spPr>
          <p:txBody>
            <a:bodyPr/>
            <a:lstStyle>
              <a:lvl1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marL="358775" marR="0" lvl="0" indent="-3587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cap="all" spc="-1" dirty="0" err="1" smtClean="0">
                  <a:solidFill>
                    <a:srgbClr val="BBB831"/>
                  </a:solidFill>
                  <a:uFill>
                    <a:solidFill>
                      <a:srgbClr val="FFFFFF"/>
                    </a:solidFill>
                  </a:u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Direktzahlungen</a:t>
              </a:r>
              <a:endParaRPr lang="en-GB" cap="all" spc="-1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22" y="260648"/>
              <a:ext cx="1098699" cy="976446"/>
            </a:xfrm>
            <a:prstGeom prst="rect">
              <a:avLst/>
            </a:prstGeom>
          </p:spPr>
        </p:pic>
      </p:grp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61960" y="5445224"/>
            <a:ext cx="6891000" cy="690329"/>
          </a:xfrm>
          <a:prstGeom prst="rect">
            <a:avLst/>
          </a:prstGeom>
          <a:solidFill>
            <a:srgbClr val="2E5C0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defRPr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Einkommensgrundstützung (differenzierbar)</a:t>
            </a:r>
            <a:endParaRPr kumimoji="0" lang="de-DE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073446" y="4725144"/>
            <a:ext cx="6899732" cy="576064"/>
          </a:xfrm>
          <a:prstGeom prst="rect">
            <a:avLst/>
          </a:prstGeom>
          <a:solidFill>
            <a:srgbClr val="2E5C0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defRPr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sz="1600" noProof="0" dirty="0">
                <a:solidFill>
                  <a:srgbClr val="FFFFFF"/>
                </a:solidFill>
                <a:ea typeface="MS PGothic" pitchFamily="34" charset="-128"/>
                <a:cs typeface="Arial" charset="0"/>
              </a:rPr>
              <a:t>E</a:t>
            </a:r>
            <a:r>
              <a:rPr kumimoji="0" lang="de-DE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rgänzende Umverteilung von Zahlungen</a:t>
            </a:r>
            <a:br>
              <a:rPr kumimoji="0" lang="de-DE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</a:br>
            <a:r>
              <a:rPr kumimoji="0" lang="de-DE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(Betriebsgrößenbasis)</a:t>
            </a:r>
          </a:p>
        </p:txBody>
      </p:sp>
      <p:sp>
        <p:nvSpPr>
          <p:cNvPr id="10" name="Rectangle 35"/>
          <p:cNvSpPr>
            <a:spLocks noChangeArrowheads="1"/>
          </p:cNvSpPr>
          <p:nvPr/>
        </p:nvSpPr>
        <p:spPr bwMode="auto">
          <a:xfrm>
            <a:off x="1065376" y="3749849"/>
            <a:ext cx="6891000" cy="780400"/>
          </a:xfrm>
          <a:prstGeom prst="rect">
            <a:avLst/>
          </a:prstGeom>
          <a:solidFill>
            <a:srgbClr val="2E5C00"/>
          </a:solidFill>
          <a:ln w="9525">
            <a:solidFill>
              <a:srgbClr val="67909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defRPr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Regelungen für Klima und Umwelt 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(„Eco-</a:t>
            </a:r>
            <a:r>
              <a:rPr kumimoji="0" lang="de-DE" alt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Schemes</a:t>
            </a:r>
            <a:r>
              <a:rPr kumimoji="0" lang="de-DE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")</a:t>
            </a:r>
            <a:endParaRPr kumimoji="0" lang="de-DE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1027584" y="2965932"/>
            <a:ext cx="6928792" cy="607083"/>
          </a:xfrm>
          <a:prstGeom prst="rect">
            <a:avLst/>
          </a:prstGeom>
          <a:solidFill>
            <a:srgbClr val="00CC99"/>
          </a:solidFill>
          <a:ln w="3175">
            <a:solidFill>
              <a:schemeClr val="tx1"/>
            </a:solidFill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bg1"/>
              </a:buClr>
              <a:defRPr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sz="1600" dirty="0">
                <a:solidFill>
                  <a:srgbClr val="FFFFFF"/>
                </a:solidFill>
                <a:ea typeface="MS PGothic" pitchFamily="34" charset="-128"/>
                <a:cs typeface="Arial" charset="0"/>
              </a:rPr>
              <a:t>E</a:t>
            </a:r>
            <a:r>
              <a:rPr kumimoji="0" lang="de-DE" alt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rgänzende</a:t>
            </a:r>
            <a:r>
              <a:rPr kumimoji="0" lang="de-DE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 Einkommensstützung für Junglandwirte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sz="1600" dirty="0" smtClean="0">
                <a:solidFill>
                  <a:srgbClr val="FFFFFF"/>
                </a:solidFill>
                <a:ea typeface="MS PGothic" pitchFamily="34" charset="-128"/>
                <a:cs typeface="Arial" charset="0"/>
              </a:rPr>
              <a:t>(2% EFGL)</a:t>
            </a:r>
            <a:endParaRPr kumimoji="0" lang="de-DE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1045871" y="2132856"/>
            <a:ext cx="6928791" cy="648072"/>
          </a:xfrm>
          <a:prstGeom prst="rect">
            <a:avLst/>
          </a:prstGeom>
          <a:solidFill>
            <a:srgbClr val="00CC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defRPr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sz="1600" dirty="0">
                <a:solidFill>
                  <a:srgbClr val="FFFFFF"/>
                </a:solidFill>
                <a:ea typeface="MS PGothic" pitchFamily="34" charset="-128"/>
                <a:cs typeface="Arial" charset="0"/>
              </a:rPr>
              <a:t>G</a:t>
            </a:r>
            <a:r>
              <a:rPr kumimoji="0" lang="de-DE" alt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ekoppelte</a:t>
            </a:r>
            <a:r>
              <a:rPr kumimoji="0" lang="de-DE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 Einkommensstützung</a:t>
            </a:r>
            <a:endParaRPr kumimoji="0" lang="de-DE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043608" y="1453309"/>
            <a:ext cx="6912768" cy="535531"/>
          </a:xfrm>
          <a:prstGeom prst="rect">
            <a:avLst/>
          </a:prstGeom>
          <a:noFill/>
          <a:ln>
            <a:solidFill>
              <a:srgbClr val="767905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defRPr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kumimoji="0" lang="en-GB" alt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67905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Kürzung</a:t>
            </a:r>
            <a:r>
              <a:rPr kumimoji="0" lang="en-GB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7905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905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von </a:t>
            </a:r>
            <a:r>
              <a:rPr kumimoji="0" lang="en-GB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67905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Direktzahlungen</a:t>
            </a: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905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in </a:t>
            </a:r>
            <a:r>
              <a:rPr lang="en-GB" altLang="en-US" sz="1600" b="0" noProof="0" dirty="0" smtClean="0">
                <a:solidFill>
                  <a:srgbClr val="767905"/>
                </a:solidFill>
                <a:cs typeface="Arial" charset="0"/>
              </a:rPr>
              <a:t>4</a:t>
            </a:r>
            <a:r>
              <a:rPr lang="en-GB" altLang="en-US" sz="1600" b="0" dirty="0" smtClean="0">
                <a:solidFill>
                  <a:srgbClr val="767905"/>
                </a:solidFill>
                <a:cs typeface="Arial" charset="0"/>
              </a:rPr>
              <a:t> </a:t>
            </a:r>
            <a:r>
              <a:rPr lang="en-GB" altLang="en-US" sz="1600" b="0" dirty="0" err="1" smtClean="0">
                <a:solidFill>
                  <a:srgbClr val="767905"/>
                </a:solidFill>
                <a:cs typeface="Arial" charset="0"/>
              </a:rPr>
              <a:t>progressiven</a:t>
            </a:r>
            <a:r>
              <a:rPr lang="en-GB" altLang="en-US" sz="1600" b="0" dirty="0" smtClean="0">
                <a:solidFill>
                  <a:srgbClr val="767905"/>
                </a:solidFill>
                <a:cs typeface="Arial" charset="0"/>
              </a:rPr>
              <a:t> </a:t>
            </a:r>
            <a:r>
              <a:rPr lang="en-GB" altLang="en-US" sz="1600" b="0" dirty="0" err="1" smtClean="0">
                <a:solidFill>
                  <a:srgbClr val="767905"/>
                </a:solidFill>
                <a:cs typeface="Arial" charset="0"/>
              </a:rPr>
              <a:t>Schritten</a:t>
            </a:r>
            <a:endParaRPr lang="en-GB" altLang="en-US" sz="1600" b="0" dirty="0" smtClean="0">
              <a:solidFill>
                <a:srgbClr val="767905"/>
              </a:solidFill>
              <a:cs typeface="Arial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905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(</a:t>
            </a:r>
            <a:r>
              <a:rPr kumimoji="0" lang="en-GB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67905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jeweils</a:t>
            </a:r>
            <a:r>
              <a:rPr kumimoji="0" lang="en-GB" alt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767905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25% von </a:t>
            </a: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905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EUR 60 000 </a:t>
            </a:r>
            <a:r>
              <a:rPr kumimoji="0" lang="en-GB" alt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767905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bis</a:t>
            </a:r>
            <a:r>
              <a:rPr kumimoji="0" lang="en-GB" alt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767905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905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EUR 100 000)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767905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8244408" y="2132856"/>
            <a:ext cx="576064" cy="4002699"/>
          </a:xfrm>
          <a:prstGeom prst="rect">
            <a:avLst/>
          </a:prstGeom>
          <a:solidFill>
            <a:srgbClr val="A3910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vert" anchor="ctr"/>
          <a:lstStyle>
            <a:lvl1pPr>
              <a:spcBef>
                <a:spcPct val="20000"/>
              </a:spcBef>
              <a:buClr>
                <a:schemeClr val="bg1"/>
              </a:buClr>
              <a:defRPr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Kleinerzeuger-</a:t>
            </a:r>
            <a:r>
              <a:rPr lang="de-DE" altLang="en-US" sz="1600" dirty="0" smtClean="0">
                <a:solidFill>
                  <a:srgbClr val="FFFFFF"/>
                </a:solidFill>
                <a:ea typeface="MS PGothic" pitchFamily="34" charset="-128"/>
                <a:cs typeface="Arial" charset="0"/>
              </a:rPr>
              <a:t>Pauschale</a:t>
            </a:r>
            <a:endParaRPr kumimoji="0" lang="de-DE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 rot="-5400000">
            <a:off x="-1460457" y="3864150"/>
            <a:ext cx="4002699" cy="540112"/>
          </a:xfrm>
          <a:prstGeom prst="rect">
            <a:avLst/>
          </a:prstGeom>
          <a:solidFill>
            <a:srgbClr val="92D050"/>
          </a:solidFill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 wrap="square" tIns="144000" bIns="144000" anchor="ctr" anchorCtr="0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defRPr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Konditionalität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72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877240"/>
            <a:ext cx="2160240" cy="1126674"/>
          </a:xfrm>
          <a:prstGeom prst="rect">
            <a:avLst/>
          </a:prstGeom>
          <a:solidFill>
            <a:schemeClr val="accent5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dirty="0" smtClean="0">
                <a:solidFill>
                  <a:srgbClr val="2E5C00"/>
                </a:solidFill>
              </a:rPr>
              <a:t>Im Wesentlichen unverändert</a:t>
            </a:r>
            <a:endParaRPr lang="de-DE" sz="1800" dirty="0">
              <a:solidFill>
                <a:srgbClr val="2E5C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7544" y="3356992"/>
            <a:ext cx="2160240" cy="2808312"/>
          </a:xfrm>
          <a:prstGeom prst="rect">
            <a:avLst/>
          </a:prstGeom>
          <a:solidFill>
            <a:schemeClr val="accent5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 smtClean="0">
              <a:solidFill>
                <a:srgbClr val="000000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dirty="0" smtClean="0">
                <a:solidFill>
                  <a:srgbClr val="2E5C00"/>
                </a:solidFill>
              </a:rPr>
              <a:t>… aber einige wichtige Anpassungen, um höhere Effektivität und Vereinfachung zu gewährleiten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1800" y="1919734"/>
            <a:ext cx="5645444" cy="107721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dirty="0" smtClean="0">
                <a:solidFill>
                  <a:srgbClr val="2E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Marktordnungsinstrumente weitgehend unverändert (Sicherheitsnetz  mit öffentlicher Intervention und privater Lagerhaltung, außergewöhnliche Maßnahmen, Vermarktungsstandards, Regeln zur Kooperation etc.)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9017" y="3482196"/>
            <a:ext cx="5638226" cy="264106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90000" tIns="180000" bIns="180000" rtlCol="0" anchor="ctr" anchorCtr="0">
            <a:spAutoFit/>
          </a:bodyPr>
          <a:lstStyle/>
          <a:p>
            <a:pPr marL="266700" lvl="1" indent="-2667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266700" algn="l"/>
              </a:tabLst>
              <a:defRPr/>
            </a:pPr>
            <a:r>
              <a:rPr lang="de-DE" sz="1600" b="0" dirty="0" smtClean="0">
                <a:solidFill>
                  <a:srgbClr val="2E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der </a:t>
            </a:r>
            <a:r>
              <a:rPr lang="de-DE" sz="1600" dirty="0" smtClean="0">
                <a:solidFill>
                  <a:srgbClr val="2E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sektoralen Interventionen </a:t>
            </a:r>
            <a:r>
              <a:rPr lang="de-DE" sz="1600" b="0" dirty="0" smtClean="0">
                <a:solidFill>
                  <a:srgbClr val="2E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(Obst und Gemüse, Wein, Olivenöl, Hopfen und Bienen) in </a:t>
            </a:r>
            <a:r>
              <a:rPr lang="de-DE" sz="1600" dirty="0" smtClean="0">
                <a:solidFill>
                  <a:srgbClr val="2E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Verordnung zu den GAP Strategieplänen</a:t>
            </a:r>
            <a:endParaRPr lang="de-DE" sz="1600" b="0" dirty="0" smtClean="0">
              <a:solidFill>
                <a:srgbClr val="2E5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1" indent="-2667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de-DE" sz="1600" b="0" dirty="0" smtClean="0">
                <a:solidFill>
                  <a:srgbClr val="2E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Ausweitung</a:t>
            </a:r>
            <a:r>
              <a:rPr lang="de-DE" sz="1600" dirty="0" smtClean="0">
                <a:solidFill>
                  <a:srgbClr val="2E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0" dirty="0" smtClean="0">
                <a:solidFill>
                  <a:srgbClr val="2E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1600" dirty="0" smtClean="0">
                <a:solidFill>
                  <a:srgbClr val="2E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sektoralen Interventionen </a:t>
            </a:r>
            <a:r>
              <a:rPr lang="de-DE" sz="1600" b="0" dirty="0" smtClean="0">
                <a:solidFill>
                  <a:srgbClr val="2E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</a:t>
            </a:r>
            <a:r>
              <a:rPr lang="de-DE" sz="1600" dirty="0" smtClean="0">
                <a:solidFill>
                  <a:srgbClr val="2E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andere landwirtschaftliche Sektoren </a:t>
            </a:r>
          </a:p>
          <a:p>
            <a:pPr marL="266700" lvl="1" indent="-266700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de-DE" sz="1600" b="0" dirty="0" smtClean="0">
                <a:solidFill>
                  <a:srgbClr val="2E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Änderungen der Vorschriften für </a:t>
            </a:r>
            <a:r>
              <a:rPr lang="de-DE" sz="1600" dirty="0" smtClean="0">
                <a:solidFill>
                  <a:srgbClr val="2E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geographische Herkunftsbezeichnungen</a:t>
            </a:r>
            <a:r>
              <a:rPr lang="de-DE" sz="1600" b="0" dirty="0" smtClean="0">
                <a:solidFill>
                  <a:srgbClr val="2E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diese attraktiver und einfacher zu gestalten</a:t>
            </a:r>
            <a:endParaRPr lang="de-DE" sz="1600" b="0" dirty="0">
              <a:solidFill>
                <a:srgbClr val="2E5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922" y="539331"/>
            <a:ext cx="8803558" cy="976446"/>
            <a:chOff x="88922" y="539331"/>
            <a:chExt cx="8803558" cy="976446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1331640" y="667513"/>
              <a:ext cx="7560840" cy="720081"/>
            </a:xfrm>
            <a:prstGeom prst="rect">
              <a:avLst/>
            </a:prstGeom>
          </p:spPr>
          <p:txBody>
            <a:bodyPr/>
            <a:lstStyle>
              <a:lvl1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cap="all" spc="-1" dirty="0" err="1" smtClean="0">
                  <a:solidFill>
                    <a:srgbClr val="BBB831"/>
                  </a:solidFill>
                  <a:uFill>
                    <a:solidFill>
                      <a:srgbClr val="FFFFFF"/>
                    </a:solidFill>
                  </a:uFill>
                  <a:latin typeface="Arial" panose="020B0604020202020204" pitchFamily="34" charset="0"/>
                  <a:cs typeface="Arial" panose="020B0604020202020204" pitchFamily="34" charset="0"/>
                </a:rPr>
                <a:t>Gemeinsame</a:t>
              </a:r>
              <a:r>
                <a:rPr lang="en-GB" cap="all" spc="-1" dirty="0" smtClean="0">
                  <a:solidFill>
                    <a:srgbClr val="BBB831"/>
                  </a:solidFill>
                  <a:uFill>
                    <a:solidFill>
                      <a:srgbClr val="FFFFFF"/>
                    </a:solidFill>
                  </a:u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cap="all" spc="-1" dirty="0" err="1" smtClean="0">
                  <a:solidFill>
                    <a:srgbClr val="BBB831"/>
                  </a:solidFill>
                  <a:uFill>
                    <a:solidFill>
                      <a:srgbClr val="FFFFFF"/>
                    </a:solidFill>
                  </a:uFill>
                  <a:latin typeface="Arial" panose="020B0604020202020204" pitchFamily="34" charset="0"/>
                  <a:cs typeface="Arial" panose="020B0604020202020204" pitchFamily="34" charset="0"/>
                </a:rPr>
                <a:t>Marktordnungen</a:t>
              </a:r>
              <a:endParaRPr lang="en-GB" cap="all" spc="-1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22" y="539331"/>
              <a:ext cx="1098699" cy="976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92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338078" y="2564900"/>
            <a:ext cx="2764744" cy="2764744"/>
          </a:xfrm>
          <a:custGeom>
            <a:avLst/>
            <a:gdLst>
              <a:gd name="connsiteX0" fmla="*/ 0 w 2764744"/>
              <a:gd name="connsiteY0" fmla="*/ 1382372 h 2764744"/>
              <a:gd name="connsiteX1" fmla="*/ 1382372 w 2764744"/>
              <a:gd name="connsiteY1" fmla="*/ 0 h 2764744"/>
              <a:gd name="connsiteX2" fmla="*/ 2764744 w 2764744"/>
              <a:gd name="connsiteY2" fmla="*/ 1382372 h 2764744"/>
              <a:gd name="connsiteX3" fmla="*/ 1382372 w 2764744"/>
              <a:gd name="connsiteY3" fmla="*/ 2764744 h 2764744"/>
              <a:gd name="connsiteX4" fmla="*/ 0 w 2764744"/>
              <a:gd name="connsiteY4" fmla="*/ 1382372 h 276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744" h="2764744">
                <a:moveTo>
                  <a:pt x="0" y="1382372"/>
                </a:moveTo>
                <a:cubicBezTo>
                  <a:pt x="0" y="618909"/>
                  <a:pt x="618909" y="0"/>
                  <a:pt x="1382372" y="0"/>
                </a:cubicBezTo>
                <a:cubicBezTo>
                  <a:pt x="2145835" y="0"/>
                  <a:pt x="2764744" y="618909"/>
                  <a:pt x="2764744" y="1382372"/>
                </a:cubicBezTo>
                <a:cubicBezTo>
                  <a:pt x="2764744" y="2145835"/>
                  <a:pt x="2145835" y="2764744"/>
                  <a:pt x="1382372" y="2764744"/>
                </a:cubicBezTo>
                <a:cubicBezTo>
                  <a:pt x="618909" y="2764744"/>
                  <a:pt x="0" y="2145835"/>
                  <a:pt x="0" y="1382372"/>
                </a:cubicBezTo>
                <a:close/>
              </a:path>
            </a:pathLst>
          </a:custGeom>
          <a:solidFill>
            <a:srgbClr val="12819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422667" tIns="422667" rIns="422667" bIns="422667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de-DE" sz="1400" b="0" dirty="0" smtClean="0">
                <a:ln w="0"/>
                <a:solidFill>
                  <a:srgbClr val="EDECB9"/>
                </a:solidFill>
                <a:effectLst>
                  <a:outerShdw blurRad="38100" dist="19050" dir="2700000" algn="tl" rotWithShape="0">
                    <a:srgbClr val="BBB831">
                      <a:alpha val="40000"/>
                    </a:srgbClr>
                  </a:outerShdw>
                </a:effectLst>
              </a:rPr>
              <a:t>Mitgliedstaaten gestalten Interventionen auf Grundlage von </a:t>
            </a:r>
          </a:p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de-DE" sz="1400" b="0" dirty="0" smtClean="0">
                <a:ln w="0"/>
                <a:solidFill>
                  <a:srgbClr val="EDECB9"/>
                </a:solidFill>
                <a:effectLst>
                  <a:outerShdw blurRad="38100" dist="19050" dir="2700000" algn="tl" rotWithShape="0">
                    <a:srgbClr val="BBB831">
                      <a:alpha val="40000"/>
                    </a:srgbClr>
                  </a:outerShdw>
                </a:effectLst>
              </a:rPr>
              <a:t>8 generellen Interventionstypen</a:t>
            </a:r>
          </a:p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de-DE" sz="1100" b="0" dirty="0" smtClean="0">
                <a:ln w="0"/>
                <a:solidFill>
                  <a:srgbClr val="EDECB9"/>
                </a:solidFill>
                <a:effectLst>
                  <a:outerShdw blurRad="38100" dist="19050" dir="2700000" algn="tl" rotWithShape="0">
                    <a:srgbClr val="BBB831">
                      <a:alpha val="40000"/>
                    </a:srgbClr>
                  </a:outerShdw>
                </a:effectLst>
              </a:rPr>
              <a:t>(statt der bestehenden 70 Maßnahmen und Untermaßnahmen)</a:t>
            </a:r>
            <a:endParaRPr lang="de-DE" sz="1100" b="0" dirty="0">
              <a:ln w="0"/>
              <a:solidFill>
                <a:srgbClr val="EDECB9"/>
              </a:solidFill>
              <a:effectLst>
                <a:outerShdw blurRad="38100" dist="19050" dir="2700000" algn="tl" rotWithShape="0">
                  <a:srgbClr val="BBB831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029264" y="1469501"/>
            <a:ext cx="1382372" cy="1382372"/>
          </a:xfrm>
          <a:custGeom>
            <a:avLst/>
            <a:gdLst>
              <a:gd name="connsiteX0" fmla="*/ 0 w 1382372"/>
              <a:gd name="connsiteY0" fmla="*/ 691186 h 1382372"/>
              <a:gd name="connsiteX1" fmla="*/ 691186 w 1382372"/>
              <a:gd name="connsiteY1" fmla="*/ 0 h 1382372"/>
              <a:gd name="connsiteX2" fmla="*/ 1382372 w 1382372"/>
              <a:gd name="connsiteY2" fmla="*/ 691186 h 1382372"/>
              <a:gd name="connsiteX3" fmla="*/ 691186 w 1382372"/>
              <a:gd name="connsiteY3" fmla="*/ 1382372 h 1382372"/>
              <a:gd name="connsiteX4" fmla="*/ 0 w 1382372"/>
              <a:gd name="connsiteY4" fmla="*/ 691186 h 138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2372" h="1382372">
                <a:moveTo>
                  <a:pt x="0" y="691186"/>
                </a:moveTo>
                <a:cubicBezTo>
                  <a:pt x="0" y="309455"/>
                  <a:pt x="309455" y="0"/>
                  <a:pt x="691186" y="0"/>
                </a:cubicBezTo>
                <a:cubicBezTo>
                  <a:pt x="1072917" y="0"/>
                  <a:pt x="1382372" y="309455"/>
                  <a:pt x="1382372" y="691186"/>
                </a:cubicBezTo>
                <a:cubicBezTo>
                  <a:pt x="1382372" y="1072917"/>
                  <a:pt x="1072917" y="1382372"/>
                  <a:pt x="691186" y="1382372"/>
                </a:cubicBezTo>
                <a:cubicBezTo>
                  <a:pt x="309455" y="1382372"/>
                  <a:pt x="0" y="1072917"/>
                  <a:pt x="0" y="691186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6414" tIns="216414" rIns="216414" bIns="216414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</a:pPr>
            <a:r>
              <a:rPr lang="de-DE" sz="1050" dirty="0" smtClean="0">
                <a:solidFill>
                  <a:srgbClr val="333333"/>
                </a:solidFill>
                <a:cs typeface="Arial" panose="020B0604020202020204" pitchFamily="34" charset="0"/>
              </a:rPr>
              <a:t>Gebiets-bezogener Nachteile aufgrund von Umwelt-standards</a:t>
            </a:r>
            <a:endParaRPr lang="de-DE" sz="1050" dirty="0">
              <a:solidFill>
                <a:srgbClr val="333333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302399" y="1996851"/>
            <a:ext cx="1382372" cy="1382372"/>
          </a:xfrm>
          <a:custGeom>
            <a:avLst/>
            <a:gdLst>
              <a:gd name="connsiteX0" fmla="*/ 0 w 1382372"/>
              <a:gd name="connsiteY0" fmla="*/ 691186 h 1382372"/>
              <a:gd name="connsiteX1" fmla="*/ 691186 w 1382372"/>
              <a:gd name="connsiteY1" fmla="*/ 0 h 1382372"/>
              <a:gd name="connsiteX2" fmla="*/ 1382372 w 1382372"/>
              <a:gd name="connsiteY2" fmla="*/ 691186 h 1382372"/>
              <a:gd name="connsiteX3" fmla="*/ 691186 w 1382372"/>
              <a:gd name="connsiteY3" fmla="*/ 1382372 h 1382372"/>
              <a:gd name="connsiteX4" fmla="*/ 0 w 1382372"/>
              <a:gd name="connsiteY4" fmla="*/ 691186 h 138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2372" h="1382372">
                <a:moveTo>
                  <a:pt x="0" y="691186"/>
                </a:moveTo>
                <a:cubicBezTo>
                  <a:pt x="0" y="309455"/>
                  <a:pt x="309455" y="0"/>
                  <a:pt x="691186" y="0"/>
                </a:cubicBezTo>
                <a:cubicBezTo>
                  <a:pt x="1072917" y="0"/>
                  <a:pt x="1382372" y="309455"/>
                  <a:pt x="1382372" y="691186"/>
                </a:cubicBezTo>
                <a:cubicBezTo>
                  <a:pt x="1382372" y="1072917"/>
                  <a:pt x="1072917" y="1382372"/>
                  <a:pt x="691186" y="1382372"/>
                </a:cubicBezTo>
                <a:cubicBezTo>
                  <a:pt x="309455" y="1382372"/>
                  <a:pt x="0" y="1072917"/>
                  <a:pt x="0" y="691186"/>
                </a:cubicBezTo>
                <a:close/>
              </a:path>
            </a:pathLst>
          </a:custGeom>
          <a:solidFill>
            <a:srgbClr val="BBB831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6414" tIns="216414" rIns="216414" bIns="216414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</a:pPr>
            <a:r>
              <a:rPr lang="de-DE" sz="1050" dirty="0" smtClean="0">
                <a:solidFill>
                  <a:srgbClr val="333333"/>
                </a:solidFill>
                <a:cs typeface="Arial" panose="020B0604020202020204" pitchFamily="34" charset="0"/>
              </a:rPr>
              <a:t>Zahlungen in Gebieten mit natur-bedingten </a:t>
            </a:r>
            <a:r>
              <a:rPr lang="de-DE" sz="1050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NachteIlen</a:t>
            </a:r>
            <a:endParaRPr lang="de-DE" sz="1050" dirty="0">
              <a:solidFill>
                <a:srgbClr val="333333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829749" y="3269985"/>
            <a:ext cx="1382372" cy="1382372"/>
          </a:xfrm>
          <a:custGeom>
            <a:avLst/>
            <a:gdLst>
              <a:gd name="connsiteX0" fmla="*/ 0 w 1382372"/>
              <a:gd name="connsiteY0" fmla="*/ 691186 h 1382372"/>
              <a:gd name="connsiteX1" fmla="*/ 691186 w 1382372"/>
              <a:gd name="connsiteY1" fmla="*/ 0 h 1382372"/>
              <a:gd name="connsiteX2" fmla="*/ 1382372 w 1382372"/>
              <a:gd name="connsiteY2" fmla="*/ 691186 h 1382372"/>
              <a:gd name="connsiteX3" fmla="*/ 691186 w 1382372"/>
              <a:gd name="connsiteY3" fmla="*/ 1382372 h 1382372"/>
              <a:gd name="connsiteX4" fmla="*/ 0 w 1382372"/>
              <a:gd name="connsiteY4" fmla="*/ 691186 h 138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2372" h="1382372">
                <a:moveTo>
                  <a:pt x="0" y="691186"/>
                </a:moveTo>
                <a:cubicBezTo>
                  <a:pt x="0" y="309455"/>
                  <a:pt x="309455" y="0"/>
                  <a:pt x="691186" y="0"/>
                </a:cubicBezTo>
                <a:cubicBezTo>
                  <a:pt x="1072917" y="0"/>
                  <a:pt x="1382372" y="309455"/>
                  <a:pt x="1382372" y="691186"/>
                </a:cubicBezTo>
                <a:cubicBezTo>
                  <a:pt x="1382372" y="1072917"/>
                  <a:pt x="1072917" y="1382372"/>
                  <a:pt x="691186" y="1382372"/>
                </a:cubicBezTo>
                <a:cubicBezTo>
                  <a:pt x="309455" y="1382372"/>
                  <a:pt x="0" y="1072917"/>
                  <a:pt x="0" y="691186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6414" tIns="216414" rIns="216414" bIns="216414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</a:pPr>
            <a:r>
              <a:rPr lang="de-DE" sz="1050" dirty="0" smtClean="0">
                <a:solidFill>
                  <a:srgbClr val="333333"/>
                </a:solidFill>
                <a:cs typeface="Arial" panose="020B0604020202020204" pitchFamily="34" charset="0"/>
              </a:rPr>
              <a:t>Management-verträge für Umwelt, Klima und </a:t>
            </a:r>
            <a:r>
              <a:rPr lang="de-DE" sz="1050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Tierwohl</a:t>
            </a:r>
            <a:endParaRPr lang="de-DE" sz="1050" dirty="0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302399" y="4543120"/>
            <a:ext cx="1382372" cy="1382372"/>
          </a:xfrm>
          <a:custGeom>
            <a:avLst/>
            <a:gdLst>
              <a:gd name="connsiteX0" fmla="*/ 0 w 1382372"/>
              <a:gd name="connsiteY0" fmla="*/ 691186 h 1382372"/>
              <a:gd name="connsiteX1" fmla="*/ 691186 w 1382372"/>
              <a:gd name="connsiteY1" fmla="*/ 0 h 1382372"/>
              <a:gd name="connsiteX2" fmla="*/ 1382372 w 1382372"/>
              <a:gd name="connsiteY2" fmla="*/ 691186 h 1382372"/>
              <a:gd name="connsiteX3" fmla="*/ 691186 w 1382372"/>
              <a:gd name="connsiteY3" fmla="*/ 1382372 h 1382372"/>
              <a:gd name="connsiteX4" fmla="*/ 0 w 1382372"/>
              <a:gd name="connsiteY4" fmla="*/ 691186 h 138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2372" h="1382372">
                <a:moveTo>
                  <a:pt x="0" y="691186"/>
                </a:moveTo>
                <a:cubicBezTo>
                  <a:pt x="0" y="309455"/>
                  <a:pt x="309455" y="0"/>
                  <a:pt x="691186" y="0"/>
                </a:cubicBezTo>
                <a:cubicBezTo>
                  <a:pt x="1072917" y="0"/>
                  <a:pt x="1382372" y="309455"/>
                  <a:pt x="1382372" y="691186"/>
                </a:cubicBezTo>
                <a:cubicBezTo>
                  <a:pt x="1382372" y="1072917"/>
                  <a:pt x="1072917" y="1382372"/>
                  <a:pt x="691186" y="1382372"/>
                </a:cubicBezTo>
                <a:cubicBezTo>
                  <a:pt x="309455" y="1382372"/>
                  <a:pt x="0" y="1072917"/>
                  <a:pt x="0" y="691186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6414" tIns="216414" rIns="216414" bIns="216414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</a:pPr>
            <a:r>
              <a:rPr lang="de-DE" sz="1050" dirty="0" smtClean="0">
                <a:solidFill>
                  <a:srgbClr val="333333"/>
                </a:solidFill>
                <a:cs typeface="Arial" panose="020B0604020202020204" pitchFamily="34" charset="0"/>
              </a:rPr>
              <a:t>Investitionen</a:t>
            </a:r>
            <a:endParaRPr lang="de-DE" sz="1050" dirty="0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029264" y="5070470"/>
            <a:ext cx="1382372" cy="1382372"/>
          </a:xfrm>
          <a:custGeom>
            <a:avLst/>
            <a:gdLst>
              <a:gd name="connsiteX0" fmla="*/ 0 w 1382372"/>
              <a:gd name="connsiteY0" fmla="*/ 691186 h 1382372"/>
              <a:gd name="connsiteX1" fmla="*/ 691186 w 1382372"/>
              <a:gd name="connsiteY1" fmla="*/ 0 h 1382372"/>
              <a:gd name="connsiteX2" fmla="*/ 1382372 w 1382372"/>
              <a:gd name="connsiteY2" fmla="*/ 691186 h 1382372"/>
              <a:gd name="connsiteX3" fmla="*/ 691186 w 1382372"/>
              <a:gd name="connsiteY3" fmla="*/ 1382372 h 1382372"/>
              <a:gd name="connsiteX4" fmla="*/ 0 w 1382372"/>
              <a:gd name="connsiteY4" fmla="*/ 691186 h 138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2372" h="1382372">
                <a:moveTo>
                  <a:pt x="0" y="691186"/>
                </a:moveTo>
                <a:cubicBezTo>
                  <a:pt x="0" y="309455"/>
                  <a:pt x="309455" y="0"/>
                  <a:pt x="691186" y="0"/>
                </a:cubicBezTo>
                <a:cubicBezTo>
                  <a:pt x="1072917" y="0"/>
                  <a:pt x="1382372" y="309455"/>
                  <a:pt x="1382372" y="691186"/>
                </a:cubicBezTo>
                <a:cubicBezTo>
                  <a:pt x="1382372" y="1072917"/>
                  <a:pt x="1072917" y="1382372"/>
                  <a:pt x="691186" y="1382372"/>
                </a:cubicBezTo>
                <a:cubicBezTo>
                  <a:pt x="309455" y="1382372"/>
                  <a:pt x="0" y="1072917"/>
                  <a:pt x="0" y="691186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6414" tIns="216414" rIns="216414" bIns="216414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</a:pPr>
            <a:r>
              <a:rPr lang="de-DE" sz="1050" dirty="0" smtClean="0">
                <a:solidFill>
                  <a:srgbClr val="333333"/>
                </a:solidFill>
                <a:cs typeface="Arial" panose="020B0604020202020204" pitchFamily="34" charset="0"/>
              </a:rPr>
              <a:t>Kooperation</a:t>
            </a:r>
            <a:endParaRPr lang="de-DE" sz="1050" dirty="0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756130" y="4543120"/>
            <a:ext cx="1382372" cy="1382372"/>
          </a:xfrm>
          <a:custGeom>
            <a:avLst/>
            <a:gdLst>
              <a:gd name="connsiteX0" fmla="*/ 0 w 1382372"/>
              <a:gd name="connsiteY0" fmla="*/ 691186 h 1382372"/>
              <a:gd name="connsiteX1" fmla="*/ 691186 w 1382372"/>
              <a:gd name="connsiteY1" fmla="*/ 0 h 1382372"/>
              <a:gd name="connsiteX2" fmla="*/ 1382372 w 1382372"/>
              <a:gd name="connsiteY2" fmla="*/ 691186 h 1382372"/>
              <a:gd name="connsiteX3" fmla="*/ 691186 w 1382372"/>
              <a:gd name="connsiteY3" fmla="*/ 1382372 h 1382372"/>
              <a:gd name="connsiteX4" fmla="*/ 0 w 1382372"/>
              <a:gd name="connsiteY4" fmla="*/ 691186 h 138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2372" h="1382372">
                <a:moveTo>
                  <a:pt x="0" y="691186"/>
                </a:moveTo>
                <a:cubicBezTo>
                  <a:pt x="0" y="309455"/>
                  <a:pt x="309455" y="0"/>
                  <a:pt x="691186" y="0"/>
                </a:cubicBezTo>
                <a:cubicBezTo>
                  <a:pt x="1072917" y="0"/>
                  <a:pt x="1382372" y="309455"/>
                  <a:pt x="1382372" y="691186"/>
                </a:cubicBezTo>
                <a:cubicBezTo>
                  <a:pt x="1382372" y="1072917"/>
                  <a:pt x="1072917" y="1382372"/>
                  <a:pt x="691186" y="1382372"/>
                </a:cubicBezTo>
                <a:cubicBezTo>
                  <a:pt x="309455" y="1382372"/>
                  <a:pt x="0" y="1072917"/>
                  <a:pt x="0" y="691186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6414" tIns="216414" rIns="216414" bIns="216414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</a:pPr>
            <a:r>
              <a:rPr lang="de-DE" sz="1050" dirty="0" smtClean="0">
                <a:solidFill>
                  <a:srgbClr val="333333"/>
                </a:solidFill>
                <a:cs typeface="Arial" panose="020B0604020202020204" pitchFamily="34" charset="0"/>
              </a:rPr>
              <a:t>Risiko </a:t>
            </a:r>
            <a:r>
              <a:rPr lang="de-DE" sz="1050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management</a:t>
            </a:r>
            <a:endParaRPr lang="de-DE" sz="1050" dirty="0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28780" y="3269985"/>
            <a:ext cx="1382372" cy="1382372"/>
          </a:xfrm>
          <a:custGeom>
            <a:avLst/>
            <a:gdLst>
              <a:gd name="connsiteX0" fmla="*/ 0 w 1382372"/>
              <a:gd name="connsiteY0" fmla="*/ 691186 h 1382372"/>
              <a:gd name="connsiteX1" fmla="*/ 691186 w 1382372"/>
              <a:gd name="connsiteY1" fmla="*/ 0 h 1382372"/>
              <a:gd name="connsiteX2" fmla="*/ 1382372 w 1382372"/>
              <a:gd name="connsiteY2" fmla="*/ 691186 h 1382372"/>
              <a:gd name="connsiteX3" fmla="*/ 691186 w 1382372"/>
              <a:gd name="connsiteY3" fmla="*/ 1382372 h 1382372"/>
              <a:gd name="connsiteX4" fmla="*/ 0 w 1382372"/>
              <a:gd name="connsiteY4" fmla="*/ 691186 h 138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2372" h="1382372">
                <a:moveTo>
                  <a:pt x="0" y="691186"/>
                </a:moveTo>
                <a:cubicBezTo>
                  <a:pt x="0" y="309455"/>
                  <a:pt x="309455" y="0"/>
                  <a:pt x="691186" y="0"/>
                </a:cubicBezTo>
                <a:cubicBezTo>
                  <a:pt x="1072917" y="0"/>
                  <a:pt x="1382372" y="309455"/>
                  <a:pt x="1382372" y="691186"/>
                </a:cubicBezTo>
                <a:cubicBezTo>
                  <a:pt x="1382372" y="1072917"/>
                  <a:pt x="1072917" y="1382372"/>
                  <a:pt x="691186" y="1382372"/>
                </a:cubicBezTo>
                <a:cubicBezTo>
                  <a:pt x="309455" y="1382372"/>
                  <a:pt x="0" y="1072917"/>
                  <a:pt x="0" y="691186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6414" tIns="216414" rIns="216414" bIns="216414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</a:pPr>
            <a:r>
              <a:rPr lang="de-DE" sz="1050" dirty="0" smtClean="0">
                <a:solidFill>
                  <a:srgbClr val="333333"/>
                </a:solidFill>
                <a:cs typeface="Arial" panose="020B0604020202020204" pitchFamily="34" charset="0"/>
              </a:rPr>
              <a:t>Start-up Prämie für Junglandwirte und ländliche Unternehmen</a:t>
            </a:r>
            <a:endParaRPr lang="de-DE" sz="1050" dirty="0">
              <a:solidFill>
                <a:srgbClr val="333333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756130" y="1996851"/>
            <a:ext cx="1382372" cy="1382372"/>
          </a:xfrm>
          <a:custGeom>
            <a:avLst/>
            <a:gdLst>
              <a:gd name="connsiteX0" fmla="*/ 0 w 1382372"/>
              <a:gd name="connsiteY0" fmla="*/ 691186 h 1382372"/>
              <a:gd name="connsiteX1" fmla="*/ 691186 w 1382372"/>
              <a:gd name="connsiteY1" fmla="*/ 0 h 1382372"/>
              <a:gd name="connsiteX2" fmla="*/ 1382372 w 1382372"/>
              <a:gd name="connsiteY2" fmla="*/ 691186 h 1382372"/>
              <a:gd name="connsiteX3" fmla="*/ 691186 w 1382372"/>
              <a:gd name="connsiteY3" fmla="*/ 1382372 h 1382372"/>
              <a:gd name="connsiteX4" fmla="*/ 0 w 1382372"/>
              <a:gd name="connsiteY4" fmla="*/ 691186 h 138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2372" h="1382372">
                <a:moveTo>
                  <a:pt x="0" y="691186"/>
                </a:moveTo>
                <a:cubicBezTo>
                  <a:pt x="0" y="309455"/>
                  <a:pt x="309455" y="0"/>
                  <a:pt x="691186" y="0"/>
                </a:cubicBezTo>
                <a:cubicBezTo>
                  <a:pt x="1072917" y="0"/>
                  <a:pt x="1382372" y="309455"/>
                  <a:pt x="1382372" y="691186"/>
                </a:cubicBezTo>
                <a:cubicBezTo>
                  <a:pt x="1382372" y="1072917"/>
                  <a:pt x="1072917" y="1382372"/>
                  <a:pt x="691186" y="1382372"/>
                </a:cubicBezTo>
                <a:cubicBezTo>
                  <a:pt x="309455" y="1382372"/>
                  <a:pt x="0" y="1072917"/>
                  <a:pt x="0" y="691186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6414" tIns="216414" rIns="216414" bIns="216414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</a:pPr>
            <a:r>
              <a:rPr lang="de-DE" sz="1050" dirty="0" smtClean="0">
                <a:solidFill>
                  <a:srgbClr val="333333"/>
                </a:solidFill>
                <a:cs typeface="Arial" panose="020B0604020202020204" pitchFamily="34" charset="0"/>
              </a:rPr>
              <a:t>Wissens-transfer und Innovation</a:t>
            </a:r>
            <a:endParaRPr lang="de-DE" sz="1050" dirty="0">
              <a:solidFill>
                <a:srgbClr val="333333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8680" y="233028"/>
            <a:ext cx="9369800" cy="1085172"/>
            <a:chOff x="148680" y="233028"/>
            <a:chExt cx="9369800" cy="10851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680" y="233028"/>
              <a:ext cx="1085172" cy="1085172"/>
            </a:xfrm>
            <a:prstGeom prst="rect">
              <a:avLst/>
            </a:prstGeom>
          </p:spPr>
        </p:pic>
        <p:sp>
          <p:nvSpPr>
            <p:cNvPr id="6" name="Title 1"/>
            <p:cNvSpPr txBox="1">
              <a:spLocks/>
            </p:cNvSpPr>
            <p:nvPr/>
          </p:nvSpPr>
          <p:spPr>
            <a:xfrm>
              <a:off x="1371232" y="312147"/>
              <a:ext cx="8147248" cy="720081"/>
            </a:xfrm>
            <a:prstGeom prst="rect">
              <a:avLst/>
            </a:prstGeom>
          </p:spPr>
          <p:txBody>
            <a:bodyPr/>
            <a:lstStyle>
              <a:lvl1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kern="0" cap="all" dirty="0" err="1" smtClean="0">
                  <a:solidFill>
                    <a:srgbClr val="BBB831"/>
                  </a:solidFill>
                  <a:cs typeface="Arial" panose="020B0604020202020204" pitchFamily="34" charset="0"/>
                </a:rPr>
                <a:t>Ländliche</a:t>
              </a:r>
              <a:r>
                <a:rPr lang="en-GB" kern="0" cap="all" dirty="0" smtClean="0">
                  <a:solidFill>
                    <a:srgbClr val="BBB831"/>
                  </a:solidFill>
                  <a:cs typeface="Arial" panose="020B0604020202020204" pitchFamily="34" charset="0"/>
                </a:rPr>
                <a:t> </a:t>
              </a:r>
              <a:r>
                <a:rPr lang="en-GB" kern="0" cap="all" dirty="0" err="1" smtClean="0">
                  <a:solidFill>
                    <a:srgbClr val="BBB831"/>
                  </a:solidFill>
                  <a:cs typeface="Arial" panose="020B0604020202020204" pitchFamily="34" charset="0"/>
                </a:rPr>
                <a:t>Entwicklung</a:t>
              </a:r>
              <a:endParaRPr lang="en-GB" kern="0" cap="all" dirty="0">
                <a:solidFill>
                  <a:srgbClr val="BBB83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292080" y="3663895"/>
            <a:ext cx="1825522" cy="1277273"/>
          </a:xfrm>
          <a:prstGeom prst="rect">
            <a:avLst/>
          </a:prstGeom>
          <a:ln w="44450">
            <a:solidFill>
              <a:srgbClr val="FFD624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BBB831"/>
              </a:buClr>
              <a:defRPr/>
            </a:pPr>
            <a:r>
              <a:rPr lang="de-DE" sz="1200" dirty="0" smtClean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Verpflichtende Um-setzung von Risiko- </a:t>
            </a:r>
            <a:r>
              <a:rPr lang="de-DE" sz="1200" dirty="0" err="1" smtClean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management</a:t>
            </a:r>
            <a:r>
              <a:rPr lang="de-DE" sz="1200" dirty="0" smtClean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de-DE" sz="1200" b="0" dirty="0" smtClean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de-DE" sz="1200" b="0" dirty="0" smtClean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e-DE" sz="1200" b="0" dirty="0" smtClean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einschließlich Risiko- Management Strategie</a:t>
            </a:r>
            <a:endParaRPr lang="de-DE" sz="800" b="0" dirty="0" smtClean="0">
              <a:solidFill>
                <a:srgbClr val="33333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1200"/>
              </a:spcAft>
              <a:buClr>
                <a:srgbClr val="BBB831"/>
              </a:buClr>
              <a:defRPr/>
            </a:pPr>
            <a:endParaRPr lang="de-DE" sz="1200" b="0" dirty="0">
              <a:solidFill>
                <a:srgbClr val="33333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92080" y="1988840"/>
            <a:ext cx="1818651" cy="1508105"/>
          </a:xfrm>
          <a:prstGeom prst="rect">
            <a:avLst/>
          </a:prstGeom>
          <a:ln w="44450">
            <a:solidFill>
              <a:srgbClr val="BBB83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BBB831"/>
              </a:buClr>
              <a:defRPr/>
            </a:pPr>
            <a:r>
              <a:rPr lang="de-DE" sz="1200" b="0" dirty="0" err="1" smtClean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Mindest</a:t>
            </a:r>
            <a:r>
              <a:rPr lang="de-DE" sz="1200" b="0" dirty="0" smtClean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vorgaben für </a:t>
            </a:r>
            <a:r>
              <a:rPr lang="de-DE" sz="1200" dirty="0" smtClean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ELER </a:t>
            </a:r>
            <a:r>
              <a:rPr lang="de-DE" sz="1200" b="0" dirty="0" smtClean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Mittelzuweisung:</a:t>
            </a:r>
          </a:p>
          <a:p>
            <a:pPr marL="171450" indent="-171450">
              <a:spcAft>
                <a:spcPts val="1200"/>
              </a:spcAft>
              <a:buClr>
                <a:srgbClr val="BBB831"/>
              </a:buClr>
              <a:buFont typeface="Arial" panose="020B0604020202020204" pitchFamily="34" charset="0"/>
              <a:buChar char="•"/>
              <a:defRPr/>
            </a:pPr>
            <a:r>
              <a:rPr lang="de-DE" sz="1200" dirty="0" smtClean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30%</a:t>
            </a:r>
            <a:r>
              <a:rPr lang="de-DE" sz="1200" b="0" dirty="0" smtClean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für Intervention mit Umwelt- und Klimazielen</a:t>
            </a:r>
          </a:p>
          <a:p>
            <a:pPr marL="171450" indent="-171450">
              <a:spcAft>
                <a:spcPts val="1200"/>
              </a:spcAft>
              <a:buClr>
                <a:srgbClr val="BBB831"/>
              </a:buClr>
              <a:buFont typeface="Arial" panose="020B0604020202020204" pitchFamily="34" charset="0"/>
              <a:buChar char="•"/>
              <a:defRPr/>
            </a:pPr>
            <a:r>
              <a:rPr lang="de-DE" sz="1200" dirty="0" smtClean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5%</a:t>
            </a:r>
            <a:r>
              <a:rPr lang="de-DE" sz="1200" b="0" dirty="0" smtClean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für LEADER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14474" y="1772816"/>
            <a:ext cx="1750013" cy="461665"/>
          </a:xfrm>
          <a:prstGeom prst="rect">
            <a:avLst/>
          </a:prstGeom>
          <a:ln w="44450">
            <a:solidFill>
              <a:srgbClr val="FFD624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Clr>
                <a:srgbClr val="BBB831"/>
              </a:buClr>
              <a:defRPr/>
            </a:pPr>
            <a:r>
              <a:rPr lang="de-DE" sz="1200" b="0" dirty="0" smtClean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Höhere Beihilfesätze für Investitionen</a:t>
            </a:r>
            <a:endParaRPr lang="de-DE" sz="1200" b="0" dirty="0">
              <a:solidFill>
                <a:srgbClr val="33333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20392" y="3068960"/>
            <a:ext cx="1754380" cy="830997"/>
          </a:xfrm>
          <a:prstGeom prst="rect">
            <a:avLst/>
          </a:prstGeom>
          <a:ln w="44450">
            <a:solidFill>
              <a:srgbClr val="BBB83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Clr>
                <a:srgbClr val="BBB831"/>
              </a:buClr>
              <a:defRPr/>
            </a:pPr>
            <a:r>
              <a:rPr lang="de-DE" sz="1200" b="0" dirty="0" smtClean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Möglichkeit der Kombination von </a:t>
            </a:r>
            <a:r>
              <a:rPr lang="de-DE" sz="1200" dirty="0" smtClean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Finanzinstrumenten</a:t>
            </a:r>
            <a:r>
              <a:rPr lang="de-DE" sz="1200" b="0" dirty="0" smtClean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und Subventionen</a:t>
            </a:r>
            <a:endParaRPr lang="de-DE" sz="1200" b="0" dirty="0">
              <a:solidFill>
                <a:srgbClr val="33333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10107" y="4141529"/>
            <a:ext cx="1754380" cy="1015663"/>
          </a:xfrm>
          <a:prstGeom prst="rect">
            <a:avLst/>
          </a:prstGeom>
          <a:ln w="44450">
            <a:solidFill>
              <a:srgbClr val="FFD624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rgbClr val="BBB831"/>
              </a:buClr>
              <a:defRPr/>
            </a:pPr>
            <a:r>
              <a:rPr lang="de-DE" sz="1200" b="0" dirty="0" smtClean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Anhebung der Höchstbeträge für </a:t>
            </a:r>
            <a:r>
              <a:rPr lang="de-DE" sz="1200" dirty="0" smtClean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Niederlassungs-prämien</a:t>
            </a:r>
            <a:r>
              <a:rPr lang="de-DE" sz="1200" b="0" dirty="0" smtClean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(bis zu EUR 100.000)</a:t>
            </a:r>
            <a:endParaRPr lang="de-DE" sz="1200" b="0" dirty="0">
              <a:solidFill>
                <a:srgbClr val="33333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436096" y="1124744"/>
            <a:ext cx="3507499" cy="432049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de-DE" sz="1800" kern="0" dirty="0" smtClean="0">
                <a:solidFill>
                  <a:srgbClr val="BBB831"/>
                </a:solidFill>
                <a:cs typeface="Arial" panose="020B0604020202020204" pitchFamily="34" charset="0"/>
              </a:rPr>
              <a:t>Einige Grundprinzipien</a:t>
            </a:r>
            <a:endParaRPr lang="de-DE" sz="1800" kern="0" dirty="0">
              <a:solidFill>
                <a:srgbClr val="BBB831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14474" y="2348880"/>
            <a:ext cx="1750013" cy="646331"/>
          </a:xfrm>
          <a:prstGeom prst="rect">
            <a:avLst/>
          </a:prstGeom>
          <a:ln w="44450">
            <a:solidFill>
              <a:srgbClr val="FFD624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BBB831"/>
              </a:buClr>
              <a:defRPr/>
            </a:pPr>
            <a:r>
              <a:rPr lang="de-DE" sz="1200" dirty="0" smtClean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Digitale Strategie als Bestandteil der GAP Pläne</a:t>
            </a:r>
            <a:endParaRPr lang="de-DE" sz="1200" b="0" dirty="0">
              <a:solidFill>
                <a:srgbClr val="33333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96509" y="5085184"/>
            <a:ext cx="1795771" cy="646331"/>
          </a:xfrm>
          <a:prstGeom prst="rect">
            <a:avLst/>
          </a:prstGeom>
          <a:ln w="44450">
            <a:solidFill>
              <a:srgbClr val="FFD624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Clr>
                <a:srgbClr val="BBB831"/>
              </a:buClr>
              <a:defRPr/>
            </a:pPr>
            <a:r>
              <a:rPr lang="de-DE" sz="1200" b="0" dirty="0" smtClean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Vereinfachte Umsetzung von </a:t>
            </a:r>
            <a:r>
              <a:rPr lang="de-DE" sz="1200" dirty="0" smtClean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LEADER</a:t>
            </a:r>
            <a:endParaRPr lang="de-DE" sz="1200" dirty="0">
              <a:solidFill>
                <a:srgbClr val="33333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10107" y="5229200"/>
            <a:ext cx="1750013" cy="1200329"/>
          </a:xfrm>
          <a:prstGeom prst="rect">
            <a:avLst/>
          </a:prstGeom>
          <a:ln w="44450">
            <a:solidFill>
              <a:srgbClr val="FFD624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Clr>
                <a:srgbClr val="BBB831"/>
              </a:buClr>
              <a:defRPr/>
            </a:pPr>
            <a:r>
              <a:rPr lang="de-DE" sz="1200" b="0" dirty="0" smtClean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Vereinfachte Komplementarität mit anderen EU Förderpolitiken außerhalb der Partnerschaftsverträge</a:t>
            </a:r>
            <a:endParaRPr lang="de-DE" sz="1200" b="0" dirty="0">
              <a:solidFill>
                <a:srgbClr val="33333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045017" y="1043087"/>
            <a:ext cx="5635416" cy="4810095"/>
            <a:chOff x="2045017" y="1158721"/>
            <a:chExt cx="5635416" cy="4810095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0337" y="1806391"/>
              <a:ext cx="3743325" cy="4162425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177C393-F65C-4BD1-90DE-0570683C45FE}"/>
                </a:ext>
              </a:extLst>
            </p:cNvPr>
            <p:cNvGrpSpPr/>
            <p:nvPr/>
          </p:nvGrpSpPr>
          <p:grpSpPr>
            <a:xfrm rot="3343788">
              <a:off x="6604824" y="1921344"/>
              <a:ext cx="789997" cy="1361220"/>
              <a:chOff x="839413" y="2859184"/>
              <a:chExt cx="1296148" cy="1931723"/>
            </a:xfrm>
          </p:grpSpPr>
          <p:sp>
            <p:nvSpPr>
              <p:cNvPr id="28" name="Freeform: Shape 34">
                <a:extLst>
                  <a:ext uri="{FF2B5EF4-FFF2-40B4-BE49-F238E27FC236}">
                    <a16:creationId xmlns:a16="http://schemas.microsoft.com/office/drawing/2014/main" id="{40DD3D12-14D0-4BE1-8D1C-9289AC5CDF74}"/>
                  </a:ext>
                </a:extLst>
              </p:cNvPr>
              <p:cNvSpPr/>
              <p:nvPr/>
            </p:nvSpPr>
            <p:spPr>
              <a:xfrm rot="10800000">
                <a:off x="839413" y="2859185"/>
                <a:ext cx="1296142" cy="1931722"/>
              </a:xfrm>
              <a:custGeom>
                <a:avLst/>
                <a:gdLst>
                  <a:gd name="connsiteX0" fmla="*/ 648072 w 1296144"/>
                  <a:gd name="connsiteY0" fmla="*/ 1931721 h 1931721"/>
                  <a:gd name="connsiteX1" fmla="*/ 637699 w 1296144"/>
                  <a:gd name="connsiteY1" fmla="*/ 1927924 h 1931721"/>
                  <a:gd name="connsiteX2" fmla="*/ 0 w 1296144"/>
                  <a:gd name="connsiteY2" fmla="*/ 965860 h 1931721"/>
                  <a:gd name="connsiteX3" fmla="*/ 637699 w 1296144"/>
                  <a:gd name="connsiteY3" fmla="*/ 3796 h 1931721"/>
                  <a:gd name="connsiteX4" fmla="*/ 648072 w 1296144"/>
                  <a:gd name="connsiteY4" fmla="*/ 0 h 1931721"/>
                  <a:gd name="connsiteX5" fmla="*/ 658445 w 1296144"/>
                  <a:gd name="connsiteY5" fmla="*/ 3797 h 1931721"/>
                  <a:gd name="connsiteX6" fmla="*/ 1296144 w 1296144"/>
                  <a:gd name="connsiteY6" fmla="*/ 965861 h 1931721"/>
                  <a:gd name="connsiteX7" fmla="*/ 658445 w 1296144"/>
                  <a:gd name="connsiteY7" fmla="*/ 1927925 h 1931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144" h="1931721">
                    <a:moveTo>
                      <a:pt x="648072" y="1931721"/>
                    </a:moveTo>
                    <a:lnTo>
                      <a:pt x="637699" y="1927924"/>
                    </a:lnTo>
                    <a:cubicBezTo>
                      <a:pt x="262950" y="1769419"/>
                      <a:pt x="0" y="1398347"/>
                      <a:pt x="0" y="965860"/>
                    </a:cubicBezTo>
                    <a:cubicBezTo>
                      <a:pt x="0" y="533373"/>
                      <a:pt x="262950" y="162302"/>
                      <a:pt x="637699" y="3796"/>
                    </a:cubicBezTo>
                    <a:lnTo>
                      <a:pt x="648072" y="0"/>
                    </a:lnTo>
                    <a:lnTo>
                      <a:pt x="658445" y="3797"/>
                    </a:lnTo>
                    <a:cubicBezTo>
                      <a:pt x="1033194" y="162302"/>
                      <a:pt x="1296144" y="533374"/>
                      <a:pt x="1296144" y="965861"/>
                    </a:cubicBezTo>
                    <a:cubicBezTo>
                      <a:pt x="1296144" y="1398348"/>
                      <a:pt x="1033194" y="1769419"/>
                      <a:pt x="658445" y="192792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: Shape 35">
                <a:extLst>
                  <a:ext uri="{FF2B5EF4-FFF2-40B4-BE49-F238E27FC236}">
                    <a16:creationId xmlns:a16="http://schemas.microsoft.com/office/drawing/2014/main" id="{0A538FC5-98F6-4A2F-8F5C-B9DF0F7A63C9}"/>
                  </a:ext>
                </a:extLst>
              </p:cNvPr>
              <p:cNvSpPr/>
              <p:nvPr/>
            </p:nvSpPr>
            <p:spPr>
              <a:xfrm rot="10800000">
                <a:off x="1487489" y="2859184"/>
                <a:ext cx="648072" cy="1931721"/>
              </a:xfrm>
              <a:custGeom>
                <a:avLst/>
                <a:gdLst>
                  <a:gd name="connsiteX0" fmla="*/ 648072 w 648072"/>
                  <a:gd name="connsiteY0" fmla="*/ 0 h 1931721"/>
                  <a:gd name="connsiteX1" fmla="*/ 648072 w 648072"/>
                  <a:gd name="connsiteY1" fmla="*/ 1931721 h 1931721"/>
                  <a:gd name="connsiteX2" fmla="*/ 637699 w 648072"/>
                  <a:gd name="connsiteY2" fmla="*/ 1927924 h 1931721"/>
                  <a:gd name="connsiteX3" fmla="*/ 0 w 648072"/>
                  <a:gd name="connsiteY3" fmla="*/ 965860 h 1931721"/>
                  <a:gd name="connsiteX4" fmla="*/ 637699 w 648072"/>
                  <a:gd name="connsiteY4" fmla="*/ 3796 h 1931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072" h="1931721">
                    <a:moveTo>
                      <a:pt x="648072" y="0"/>
                    </a:moveTo>
                    <a:lnTo>
                      <a:pt x="648072" y="1931721"/>
                    </a:lnTo>
                    <a:lnTo>
                      <a:pt x="637699" y="1927924"/>
                    </a:lnTo>
                    <a:cubicBezTo>
                      <a:pt x="262950" y="1769419"/>
                      <a:pt x="0" y="1398347"/>
                      <a:pt x="0" y="965860"/>
                    </a:cubicBezTo>
                    <a:cubicBezTo>
                      <a:pt x="0" y="533373"/>
                      <a:pt x="262950" y="162302"/>
                      <a:pt x="637699" y="379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177C393-F65C-4BD1-90DE-0570683C45FE}"/>
                </a:ext>
              </a:extLst>
            </p:cNvPr>
            <p:cNvGrpSpPr/>
            <p:nvPr/>
          </p:nvGrpSpPr>
          <p:grpSpPr>
            <a:xfrm rot="727748">
              <a:off x="5841147" y="1618575"/>
              <a:ext cx="685634" cy="1181395"/>
              <a:chOff x="839417" y="2859185"/>
              <a:chExt cx="1296144" cy="1931723"/>
            </a:xfrm>
          </p:grpSpPr>
          <p:sp>
            <p:nvSpPr>
              <p:cNvPr id="20" name="Freeform: Shape 34">
                <a:extLst>
                  <a:ext uri="{FF2B5EF4-FFF2-40B4-BE49-F238E27FC236}">
                    <a16:creationId xmlns:a16="http://schemas.microsoft.com/office/drawing/2014/main" id="{40DD3D12-14D0-4BE1-8D1C-9289AC5CDF74}"/>
                  </a:ext>
                </a:extLst>
              </p:cNvPr>
              <p:cNvSpPr/>
              <p:nvPr/>
            </p:nvSpPr>
            <p:spPr>
              <a:xfrm rot="10800000">
                <a:off x="839417" y="2859186"/>
                <a:ext cx="1296144" cy="1931722"/>
              </a:xfrm>
              <a:custGeom>
                <a:avLst/>
                <a:gdLst>
                  <a:gd name="connsiteX0" fmla="*/ 648072 w 1296144"/>
                  <a:gd name="connsiteY0" fmla="*/ 1931721 h 1931721"/>
                  <a:gd name="connsiteX1" fmla="*/ 637699 w 1296144"/>
                  <a:gd name="connsiteY1" fmla="*/ 1927924 h 1931721"/>
                  <a:gd name="connsiteX2" fmla="*/ 0 w 1296144"/>
                  <a:gd name="connsiteY2" fmla="*/ 965860 h 1931721"/>
                  <a:gd name="connsiteX3" fmla="*/ 637699 w 1296144"/>
                  <a:gd name="connsiteY3" fmla="*/ 3796 h 1931721"/>
                  <a:gd name="connsiteX4" fmla="*/ 648072 w 1296144"/>
                  <a:gd name="connsiteY4" fmla="*/ 0 h 1931721"/>
                  <a:gd name="connsiteX5" fmla="*/ 658445 w 1296144"/>
                  <a:gd name="connsiteY5" fmla="*/ 3797 h 1931721"/>
                  <a:gd name="connsiteX6" fmla="*/ 1296144 w 1296144"/>
                  <a:gd name="connsiteY6" fmla="*/ 965861 h 1931721"/>
                  <a:gd name="connsiteX7" fmla="*/ 658445 w 1296144"/>
                  <a:gd name="connsiteY7" fmla="*/ 1927925 h 1931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144" h="1931721">
                    <a:moveTo>
                      <a:pt x="648072" y="1931721"/>
                    </a:moveTo>
                    <a:lnTo>
                      <a:pt x="637699" y="1927924"/>
                    </a:lnTo>
                    <a:cubicBezTo>
                      <a:pt x="262950" y="1769419"/>
                      <a:pt x="0" y="1398347"/>
                      <a:pt x="0" y="965860"/>
                    </a:cubicBezTo>
                    <a:cubicBezTo>
                      <a:pt x="0" y="533373"/>
                      <a:pt x="262950" y="162302"/>
                      <a:pt x="637699" y="3796"/>
                    </a:cubicBezTo>
                    <a:lnTo>
                      <a:pt x="648072" y="0"/>
                    </a:lnTo>
                    <a:lnTo>
                      <a:pt x="658445" y="3797"/>
                    </a:lnTo>
                    <a:cubicBezTo>
                      <a:pt x="1033194" y="162302"/>
                      <a:pt x="1296144" y="533374"/>
                      <a:pt x="1296144" y="965861"/>
                    </a:cubicBezTo>
                    <a:cubicBezTo>
                      <a:pt x="1296144" y="1398348"/>
                      <a:pt x="1033194" y="1769419"/>
                      <a:pt x="658445" y="192792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: Shape 35">
                <a:extLst>
                  <a:ext uri="{FF2B5EF4-FFF2-40B4-BE49-F238E27FC236}">
                    <a16:creationId xmlns:a16="http://schemas.microsoft.com/office/drawing/2014/main" id="{0A538FC5-98F6-4A2F-8F5C-B9DF0F7A63C9}"/>
                  </a:ext>
                </a:extLst>
              </p:cNvPr>
              <p:cNvSpPr/>
              <p:nvPr/>
            </p:nvSpPr>
            <p:spPr>
              <a:xfrm rot="10800000">
                <a:off x="1487488" y="2859185"/>
                <a:ext cx="648072" cy="1931721"/>
              </a:xfrm>
              <a:custGeom>
                <a:avLst/>
                <a:gdLst>
                  <a:gd name="connsiteX0" fmla="*/ 648072 w 648072"/>
                  <a:gd name="connsiteY0" fmla="*/ 0 h 1931721"/>
                  <a:gd name="connsiteX1" fmla="*/ 648072 w 648072"/>
                  <a:gd name="connsiteY1" fmla="*/ 1931721 h 1931721"/>
                  <a:gd name="connsiteX2" fmla="*/ 637699 w 648072"/>
                  <a:gd name="connsiteY2" fmla="*/ 1927924 h 1931721"/>
                  <a:gd name="connsiteX3" fmla="*/ 0 w 648072"/>
                  <a:gd name="connsiteY3" fmla="*/ 965860 h 1931721"/>
                  <a:gd name="connsiteX4" fmla="*/ 637699 w 648072"/>
                  <a:gd name="connsiteY4" fmla="*/ 3796 h 1931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072" h="1931721">
                    <a:moveTo>
                      <a:pt x="648072" y="0"/>
                    </a:moveTo>
                    <a:lnTo>
                      <a:pt x="648072" y="1931721"/>
                    </a:lnTo>
                    <a:lnTo>
                      <a:pt x="637699" y="1927924"/>
                    </a:lnTo>
                    <a:cubicBezTo>
                      <a:pt x="262950" y="1769419"/>
                      <a:pt x="0" y="1398347"/>
                      <a:pt x="0" y="965860"/>
                    </a:cubicBezTo>
                    <a:cubicBezTo>
                      <a:pt x="0" y="533373"/>
                      <a:pt x="262950" y="162302"/>
                      <a:pt x="637699" y="379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177C393-F65C-4BD1-90DE-0570683C45FE}"/>
                </a:ext>
              </a:extLst>
            </p:cNvPr>
            <p:cNvGrpSpPr/>
            <p:nvPr/>
          </p:nvGrpSpPr>
          <p:grpSpPr>
            <a:xfrm rot="19730188">
              <a:off x="4330743" y="1158721"/>
              <a:ext cx="626359" cy="920476"/>
              <a:chOff x="839417" y="2859185"/>
              <a:chExt cx="1296144" cy="1931723"/>
            </a:xfrm>
          </p:grpSpPr>
          <p:sp>
            <p:nvSpPr>
              <p:cNvPr id="31" name="Freeform: Shape 34">
                <a:extLst>
                  <a:ext uri="{FF2B5EF4-FFF2-40B4-BE49-F238E27FC236}">
                    <a16:creationId xmlns:a16="http://schemas.microsoft.com/office/drawing/2014/main" id="{40DD3D12-14D0-4BE1-8D1C-9289AC5CDF74}"/>
                  </a:ext>
                </a:extLst>
              </p:cNvPr>
              <p:cNvSpPr/>
              <p:nvPr/>
            </p:nvSpPr>
            <p:spPr>
              <a:xfrm rot="10800000">
                <a:off x="839417" y="2859186"/>
                <a:ext cx="1296144" cy="1931722"/>
              </a:xfrm>
              <a:custGeom>
                <a:avLst/>
                <a:gdLst>
                  <a:gd name="connsiteX0" fmla="*/ 648072 w 1296144"/>
                  <a:gd name="connsiteY0" fmla="*/ 1931721 h 1931721"/>
                  <a:gd name="connsiteX1" fmla="*/ 637699 w 1296144"/>
                  <a:gd name="connsiteY1" fmla="*/ 1927924 h 1931721"/>
                  <a:gd name="connsiteX2" fmla="*/ 0 w 1296144"/>
                  <a:gd name="connsiteY2" fmla="*/ 965860 h 1931721"/>
                  <a:gd name="connsiteX3" fmla="*/ 637699 w 1296144"/>
                  <a:gd name="connsiteY3" fmla="*/ 3796 h 1931721"/>
                  <a:gd name="connsiteX4" fmla="*/ 648072 w 1296144"/>
                  <a:gd name="connsiteY4" fmla="*/ 0 h 1931721"/>
                  <a:gd name="connsiteX5" fmla="*/ 658445 w 1296144"/>
                  <a:gd name="connsiteY5" fmla="*/ 3797 h 1931721"/>
                  <a:gd name="connsiteX6" fmla="*/ 1296144 w 1296144"/>
                  <a:gd name="connsiteY6" fmla="*/ 965861 h 1931721"/>
                  <a:gd name="connsiteX7" fmla="*/ 658445 w 1296144"/>
                  <a:gd name="connsiteY7" fmla="*/ 1927925 h 1931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144" h="1931721">
                    <a:moveTo>
                      <a:pt x="648072" y="1931721"/>
                    </a:moveTo>
                    <a:lnTo>
                      <a:pt x="637699" y="1927924"/>
                    </a:lnTo>
                    <a:cubicBezTo>
                      <a:pt x="262950" y="1769419"/>
                      <a:pt x="0" y="1398347"/>
                      <a:pt x="0" y="965860"/>
                    </a:cubicBezTo>
                    <a:cubicBezTo>
                      <a:pt x="0" y="533373"/>
                      <a:pt x="262950" y="162302"/>
                      <a:pt x="637699" y="3796"/>
                    </a:cubicBezTo>
                    <a:lnTo>
                      <a:pt x="648072" y="0"/>
                    </a:lnTo>
                    <a:lnTo>
                      <a:pt x="658445" y="3797"/>
                    </a:lnTo>
                    <a:cubicBezTo>
                      <a:pt x="1033194" y="162302"/>
                      <a:pt x="1296144" y="533374"/>
                      <a:pt x="1296144" y="965861"/>
                    </a:cubicBezTo>
                    <a:cubicBezTo>
                      <a:pt x="1296144" y="1398348"/>
                      <a:pt x="1033194" y="1769419"/>
                      <a:pt x="658445" y="192792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: Shape 35">
                <a:extLst>
                  <a:ext uri="{FF2B5EF4-FFF2-40B4-BE49-F238E27FC236}">
                    <a16:creationId xmlns:a16="http://schemas.microsoft.com/office/drawing/2014/main" id="{0A538FC5-98F6-4A2F-8F5C-B9DF0F7A63C9}"/>
                  </a:ext>
                </a:extLst>
              </p:cNvPr>
              <p:cNvSpPr/>
              <p:nvPr/>
            </p:nvSpPr>
            <p:spPr>
              <a:xfrm rot="10800000">
                <a:off x="1487488" y="2859185"/>
                <a:ext cx="648072" cy="1931721"/>
              </a:xfrm>
              <a:custGeom>
                <a:avLst/>
                <a:gdLst>
                  <a:gd name="connsiteX0" fmla="*/ 648072 w 648072"/>
                  <a:gd name="connsiteY0" fmla="*/ 0 h 1931721"/>
                  <a:gd name="connsiteX1" fmla="*/ 648072 w 648072"/>
                  <a:gd name="connsiteY1" fmla="*/ 1931721 h 1931721"/>
                  <a:gd name="connsiteX2" fmla="*/ 637699 w 648072"/>
                  <a:gd name="connsiteY2" fmla="*/ 1927924 h 1931721"/>
                  <a:gd name="connsiteX3" fmla="*/ 0 w 648072"/>
                  <a:gd name="connsiteY3" fmla="*/ 965860 h 1931721"/>
                  <a:gd name="connsiteX4" fmla="*/ 637699 w 648072"/>
                  <a:gd name="connsiteY4" fmla="*/ 3796 h 1931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072" h="1931721">
                    <a:moveTo>
                      <a:pt x="648072" y="0"/>
                    </a:moveTo>
                    <a:lnTo>
                      <a:pt x="648072" y="1931721"/>
                    </a:lnTo>
                    <a:lnTo>
                      <a:pt x="637699" y="1927924"/>
                    </a:lnTo>
                    <a:cubicBezTo>
                      <a:pt x="262950" y="1769419"/>
                      <a:pt x="0" y="1398347"/>
                      <a:pt x="0" y="965860"/>
                    </a:cubicBezTo>
                    <a:cubicBezTo>
                      <a:pt x="0" y="533373"/>
                      <a:pt x="262950" y="162302"/>
                      <a:pt x="637699" y="379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177C393-F65C-4BD1-90DE-0570683C45FE}"/>
                </a:ext>
              </a:extLst>
            </p:cNvPr>
            <p:cNvGrpSpPr/>
            <p:nvPr/>
          </p:nvGrpSpPr>
          <p:grpSpPr>
            <a:xfrm rot="19219945">
              <a:off x="2587798" y="1710529"/>
              <a:ext cx="685634" cy="1181395"/>
              <a:chOff x="839417" y="2859185"/>
              <a:chExt cx="1296144" cy="1931723"/>
            </a:xfrm>
          </p:grpSpPr>
          <p:sp>
            <p:nvSpPr>
              <p:cNvPr id="47" name="Freeform: Shape 34">
                <a:extLst>
                  <a:ext uri="{FF2B5EF4-FFF2-40B4-BE49-F238E27FC236}">
                    <a16:creationId xmlns:a16="http://schemas.microsoft.com/office/drawing/2014/main" id="{40DD3D12-14D0-4BE1-8D1C-9289AC5CDF74}"/>
                  </a:ext>
                </a:extLst>
              </p:cNvPr>
              <p:cNvSpPr/>
              <p:nvPr/>
            </p:nvSpPr>
            <p:spPr>
              <a:xfrm rot="10800000">
                <a:off x="839417" y="2859186"/>
                <a:ext cx="1296144" cy="1931722"/>
              </a:xfrm>
              <a:custGeom>
                <a:avLst/>
                <a:gdLst>
                  <a:gd name="connsiteX0" fmla="*/ 648072 w 1296144"/>
                  <a:gd name="connsiteY0" fmla="*/ 1931721 h 1931721"/>
                  <a:gd name="connsiteX1" fmla="*/ 637699 w 1296144"/>
                  <a:gd name="connsiteY1" fmla="*/ 1927924 h 1931721"/>
                  <a:gd name="connsiteX2" fmla="*/ 0 w 1296144"/>
                  <a:gd name="connsiteY2" fmla="*/ 965860 h 1931721"/>
                  <a:gd name="connsiteX3" fmla="*/ 637699 w 1296144"/>
                  <a:gd name="connsiteY3" fmla="*/ 3796 h 1931721"/>
                  <a:gd name="connsiteX4" fmla="*/ 648072 w 1296144"/>
                  <a:gd name="connsiteY4" fmla="*/ 0 h 1931721"/>
                  <a:gd name="connsiteX5" fmla="*/ 658445 w 1296144"/>
                  <a:gd name="connsiteY5" fmla="*/ 3797 h 1931721"/>
                  <a:gd name="connsiteX6" fmla="*/ 1296144 w 1296144"/>
                  <a:gd name="connsiteY6" fmla="*/ 965861 h 1931721"/>
                  <a:gd name="connsiteX7" fmla="*/ 658445 w 1296144"/>
                  <a:gd name="connsiteY7" fmla="*/ 1927925 h 1931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144" h="1931721">
                    <a:moveTo>
                      <a:pt x="648072" y="1931721"/>
                    </a:moveTo>
                    <a:lnTo>
                      <a:pt x="637699" y="1927924"/>
                    </a:lnTo>
                    <a:cubicBezTo>
                      <a:pt x="262950" y="1769419"/>
                      <a:pt x="0" y="1398347"/>
                      <a:pt x="0" y="965860"/>
                    </a:cubicBezTo>
                    <a:cubicBezTo>
                      <a:pt x="0" y="533373"/>
                      <a:pt x="262950" y="162302"/>
                      <a:pt x="637699" y="3796"/>
                    </a:cubicBezTo>
                    <a:lnTo>
                      <a:pt x="648072" y="0"/>
                    </a:lnTo>
                    <a:lnTo>
                      <a:pt x="658445" y="3797"/>
                    </a:lnTo>
                    <a:cubicBezTo>
                      <a:pt x="1033194" y="162302"/>
                      <a:pt x="1296144" y="533374"/>
                      <a:pt x="1296144" y="965861"/>
                    </a:cubicBezTo>
                    <a:cubicBezTo>
                      <a:pt x="1296144" y="1398348"/>
                      <a:pt x="1033194" y="1769419"/>
                      <a:pt x="658445" y="192792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: Shape 35">
                <a:extLst>
                  <a:ext uri="{FF2B5EF4-FFF2-40B4-BE49-F238E27FC236}">
                    <a16:creationId xmlns:a16="http://schemas.microsoft.com/office/drawing/2014/main" id="{0A538FC5-98F6-4A2F-8F5C-B9DF0F7A63C9}"/>
                  </a:ext>
                </a:extLst>
              </p:cNvPr>
              <p:cNvSpPr/>
              <p:nvPr/>
            </p:nvSpPr>
            <p:spPr>
              <a:xfrm rot="10800000">
                <a:off x="1487488" y="2859185"/>
                <a:ext cx="648072" cy="1931721"/>
              </a:xfrm>
              <a:custGeom>
                <a:avLst/>
                <a:gdLst>
                  <a:gd name="connsiteX0" fmla="*/ 648072 w 648072"/>
                  <a:gd name="connsiteY0" fmla="*/ 0 h 1931721"/>
                  <a:gd name="connsiteX1" fmla="*/ 648072 w 648072"/>
                  <a:gd name="connsiteY1" fmla="*/ 1931721 h 1931721"/>
                  <a:gd name="connsiteX2" fmla="*/ 637699 w 648072"/>
                  <a:gd name="connsiteY2" fmla="*/ 1927924 h 1931721"/>
                  <a:gd name="connsiteX3" fmla="*/ 0 w 648072"/>
                  <a:gd name="connsiteY3" fmla="*/ 965860 h 1931721"/>
                  <a:gd name="connsiteX4" fmla="*/ 637699 w 648072"/>
                  <a:gd name="connsiteY4" fmla="*/ 3796 h 1931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072" h="1931721">
                    <a:moveTo>
                      <a:pt x="648072" y="0"/>
                    </a:moveTo>
                    <a:lnTo>
                      <a:pt x="648072" y="1931721"/>
                    </a:lnTo>
                    <a:lnTo>
                      <a:pt x="637699" y="1927924"/>
                    </a:lnTo>
                    <a:cubicBezTo>
                      <a:pt x="262950" y="1769419"/>
                      <a:pt x="0" y="1398347"/>
                      <a:pt x="0" y="965860"/>
                    </a:cubicBezTo>
                    <a:cubicBezTo>
                      <a:pt x="0" y="533373"/>
                      <a:pt x="262950" y="162302"/>
                      <a:pt x="637699" y="379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1" name="Freeform: Shape 34">
              <a:extLst>
                <a:ext uri="{FF2B5EF4-FFF2-40B4-BE49-F238E27FC236}">
                  <a16:creationId xmlns:a16="http://schemas.microsoft.com/office/drawing/2014/main" id="{40DD3D12-14D0-4BE1-8D1C-9289AC5CDF74}"/>
                </a:ext>
              </a:extLst>
            </p:cNvPr>
            <p:cNvSpPr/>
            <p:nvPr/>
          </p:nvSpPr>
          <p:spPr>
            <a:xfrm rot="8173111">
              <a:off x="2045017" y="2392570"/>
              <a:ext cx="626359" cy="920476"/>
            </a:xfrm>
            <a:custGeom>
              <a:avLst/>
              <a:gdLst>
                <a:gd name="connsiteX0" fmla="*/ 648072 w 1296144"/>
                <a:gd name="connsiteY0" fmla="*/ 1931721 h 1931721"/>
                <a:gd name="connsiteX1" fmla="*/ 637699 w 1296144"/>
                <a:gd name="connsiteY1" fmla="*/ 1927924 h 1931721"/>
                <a:gd name="connsiteX2" fmla="*/ 0 w 1296144"/>
                <a:gd name="connsiteY2" fmla="*/ 965860 h 1931721"/>
                <a:gd name="connsiteX3" fmla="*/ 637699 w 1296144"/>
                <a:gd name="connsiteY3" fmla="*/ 3796 h 1931721"/>
                <a:gd name="connsiteX4" fmla="*/ 648072 w 1296144"/>
                <a:gd name="connsiteY4" fmla="*/ 0 h 1931721"/>
                <a:gd name="connsiteX5" fmla="*/ 658445 w 1296144"/>
                <a:gd name="connsiteY5" fmla="*/ 3797 h 1931721"/>
                <a:gd name="connsiteX6" fmla="*/ 1296144 w 1296144"/>
                <a:gd name="connsiteY6" fmla="*/ 965861 h 1931721"/>
                <a:gd name="connsiteX7" fmla="*/ 658445 w 1296144"/>
                <a:gd name="connsiteY7" fmla="*/ 1927925 h 193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6144" h="1931721">
                  <a:moveTo>
                    <a:pt x="648072" y="1931721"/>
                  </a:moveTo>
                  <a:lnTo>
                    <a:pt x="637699" y="1927924"/>
                  </a:lnTo>
                  <a:cubicBezTo>
                    <a:pt x="262950" y="1769419"/>
                    <a:pt x="0" y="1398347"/>
                    <a:pt x="0" y="965860"/>
                  </a:cubicBezTo>
                  <a:cubicBezTo>
                    <a:pt x="0" y="533373"/>
                    <a:pt x="262950" y="162302"/>
                    <a:pt x="637699" y="3796"/>
                  </a:cubicBezTo>
                  <a:lnTo>
                    <a:pt x="648072" y="0"/>
                  </a:lnTo>
                  <a:lnTo>
                    <a:pt x="658445" y="3797"/>
                  </a:lnTo>
                  <a:cubicBezTo>
                    <a:pt x="1033194" y="162302"/>
                    <a:pt x="1296144" y="533374"/>
                    <a:pt x="1296144" y="965861"/>
                  </a:cubicBezTo>
                  <a:cubicBezTo>
                    <a:pt x="1296144" y="1398348"/>
                    <a:pt x="1033194" y="1769419"/>
                    <a:pt x="658445" y="1927925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Freeform: Shape 35">
              <a:extLst>
                <a:ext uri="{FF2B5EF4-FFF2-40B4-BE49-F238E27FC236}">
                  <a16:creationId xmlns:a16="http://schemas.microsoft.com/office/drawing/2014/main" id="{0A538FC5-98F6-4A2F-8F5C-B9DF0F7A63C9}"/>
                </a:ext>
              </a:extLst>
            </p:cNvPr>
            <p:cNvSpPr/>
            <p:nvPr/>
          </p:nvSpPr>
          <p:spPr>
            <a:xfrm rot="8173111">
              <a:off x="2314661" y="2284224"/>
              <a:ext cx="313180" cy="920475"/>
            </a:xfrm>
            <a:custGeom>
              <a:avLst/>
              <a:gdLst>
                <a:gd name="connsiteX0" fmla="*/ 648072 w 648072"/>
                <a:gd name="connsiteY0" fmla="*/ 0 h 1931721"/>
                <a:gd name="connsiteX1" fmla="*/ 648072 w 648072"/>
                <a:gd name="connsiteY1" fmla="*/ 1931721 h 1931721"/>
                <a:gd name="connsiteX2" fmla="*/ 637699 w 648072"/>
                <a:gd name="connsiteY2" fmla="*/ 1927924 h 1931721"/>
                <a:gd name="connsiteX3" fmla="*/ 0 w 648072"/>
                <a:gd name="connsiteY3" fmla="*/ 965860 h 1931721"/>
                <a:gd name="connsiteX4" fmla="*/ 637699 w 648072"/>
                <a:gd name="connsiteY4" fmla="*/ 3796 h 193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2" h="1931721">
                  <a:moveTo>
                    <a:pt x="648072" y="0"/>
                  </a:moveTo>
                  <a:lnTo>
                    <a:pt x="648072" y="1931721"/>
                  </a:lnTo>
                  <a:lnTo>
                    <a:pt x="637699" y="1927924"/>
                  </a:lnTo>
                  <a:cubicBezTo>
                    <a:pt x="262950" y="1769419"/>
                    <a:pt x="0" y="1398347"/>
                    <a:pt x="0" y="965860"/>
                  </a:cubicBezTo>
                  <a:cubicBezTo>
                    <a:pt x="0" y="533373"/>
                    <a:pt x="262950" y="162302"/>
                    <a:pt x="637699" y="37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177C393-F65C-4BD1-90DE-0570683C45FE}"/>
                </a:ext>
              </a:extLst>
            </p:cNvPr>
            <p:cNvGrpSpPr/>
            <p:nvPr/>
          </p:nvGrpSpPr>
          <p:grpSpPr>
            <a:xfrm rot="16200000">
              <a:off x="3702495" y="1610139"/>
              <a:ext cx="479115" cy="819615"/>
              <a:chOff x="839417" y="2859183"/>
              <a:chExt cx="1296144" cy="1931725"/>
            </a:xfrm>
          </p:grpSpPr>
          <p:sp>
            <p:nvSpPr>
              <p:cNvPr id="37" name="Freeform: Shape 34">
                <a:extLst>
                  <a:ext uri="{FF2B5EF4-FFF2-40B4-BE49-F238E27FC236}">
                    <a16:creationId xmlns:a16="http://schemas.microsoft.com/office/drawing/2014/main" id="{40DD3D12-14D0-4BE1-8D1C-9289AC5CDF74}"/>
                  </a:ext>
                </a:extLst>
              </p:cNvPr>
              <p:cNvSpPr/>
              <p:nvPr/>
            </p:nvSpPr>
            <p:spPr>
              <a:xfrm rot="10800000">
                <a:off x="839417" y="2859186"/>
                <a:ext cx="1296144" cy="1931722"/>
              </a:xfrm>
              <a:custGeom>
                <a:avLst/>
                <a:gdLst>
                  <a:gd name="connsiteX0" fmla="*/ 648072 w 1296144"/>
                  <a:gd name="connsiteY0" fmla="*/ 1931721 h 1931721"/>
                  <a:gd name="connsiteX1" fmla="*/ 637699 w 1296144"/>
                  <a:gd name="connsiteY1" fmla="*/ 1927924 h 1931721"/>
                  <a:gd name="connsiteX2" fmla="*/ 0 w 1296144"/>
                  <a:gd name="connsiteY2" fmla="*/ 965860 h 1931721"/>
                  <a:gd name="connsiteX3" fmla="*/ 637699 w 1296144"/>
                  <a:gd name="connsiteY3" fmla="*/ 3796 h 1931721"/>
                  <a:gd name="connsiteX4" fmla="*/ 648072 w 1296144"/>
                  <a:gd name="connsiteY4" fmla="*/ 0 h 1931721"/>
                  <a:gd name="connsiteX5" fmla="*/ 658445 w 1296144"/>
                  <a:gd name="connsiteY5" fmla="*/ 3797 h 1931721"/>
                  <a:gd name="connsiteX6" fmla="*/ 1296144 w 1296144"/>
                  <a:gd name="connsiteY6" fmla="*/ 965861 h 1931721"/>
                  <a:gd name="connsiteX7" fmla="*/ 658445 w 1296144"/>
                  <a:gd name="connsiteY7" fmla="*/ 1927925 h 1931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144" h="1931721">
                    <a:moveTo>
                      <a:pt x="648072" y="1931721"/>
                    </a:moveTo>
                    <a:lnTo>
                      <a:pt x="637699" y="1927924"/>
                    </a:lnTo>
                    <a:cubicBezTo>
                      <a:pt x="262950" y="1769419"/>
                      <a:pt x="0" y="1398347"/>
                      <a:pt x="0" y="965860"/>
                    </a:cubicBezTo>
                    <a:cubicBezTo>
                      <a:pt x="0" y="533373"/>
                      <a:pt x="262950" y="162302"/>
                      <a:pt x="637699" y="3796"/>
                    </a:cubicBezTo>
                    <a:lnTo>
                      <a:pt x="648072" y="0"/>
                    </a:lnTo>
                    <a:lnTo>
                      <a:pt x="658445" y="3797"/>
                    </a:lnTo>
                    <a:cubicBezTo>
                      <a:pt x="1033194" y="162302"/>
                      <a:pt x="1296144" y="533374"/>
                      <a:pt x="1296144" y="965861"/>
                    </a:cubicBezTo>
                    <a:cubicBezTo>
                      <a:pt x="1296144" y="1398348"/>
                      <a:pt x="1033194" y="1769419"/>
                      <a:pt x="658445" y="192792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: Shape 35">
                <a:extLst>
                  <a:ext uri="{FF2B5EF4-FFF2-40B4-BE49-F238E27FC236}">
                    <a16:creationId xmlns:a16="http://schemas.microsoft.com/office/drawing/2014/main" id="{0A538FC5-98F6-4A2F-8F5C-B9DF0F7A63C9}"/>
                  </a:ext>
                </a:extLst>
              </p:cNvPr>
              <p:cNvSpPr/>
              <p:nvPr/>
            </p:nvSpPr>
            <p:spPr>
              <a:xfrm rot="10800000">
                <a:off x="1487487" y="2859183"/>
                <a:ext cx="648073" cy="1931722"/>
              </a:xfrm>
              <a:custGeom>
                <a:avLst/>
                <a:gdLst>
                  <a:gd name="connsiteX0" fmla="*/ 648072 w 648072"/>
                  <a:gd name="connsiteY0" fmla="*/ 0 h 1931721"/>
                  <a:gd name="connsiteX1" fmla="*/ 648072 w 648072"/>
                  <a:gd name="connsiteY1" fmla="*/ 1931721 h 1931721"/>
                  <a:gd name="connsiteX2" fmla="*/ 637699 w 648072"/>
                  <a:gd name="connsiteY2" fmla="*/ 1927924 h 1931721"/>
                  <a:gd name="connsiteX3" fmla="*/ 0 w 648072"/>
                  <a:gd name="connsiteY3" fmla="*/ 965860 h 1931721"/>
                  <a:gd name="connsiteX4" fmla="*/ 637699 w 648072"/>
                  <a:gd name="connsiteY4" fmla="*/ 3796 h 1931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072" h="1931721">
                    <a:moveTo>
                      <a:pt x="648072" y="0"/>
                    </a:moveTo>
                    <a:lnTo>
                      <a:pt x="648072" y="1931721"/>
                    </a:lnTo>
                    <a:lnTo>
                      <a:pt x="637699" y="1927924"/>
                    </a:lnTo>
                    <a:cubicBezTo>
                      <a:pt x="262950" y="1769419"/>
                      <a:pt x="0" y="1398347"/>
                      <a:pt x="0" y="965860"/>
                    </a:cubicBezTo>
                    <a:cubicBezTo>
                      <a:pt x="0" y="533373"/>
                      <a:pt x="262950" y="162302"/>
                      <a:pt x="637699" y="379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 txBox="1">
            <a:spLocks/>
          </p:cNvSpPr>
          <p:nvPr/>
        </p:nvSpPr>
        <p:spPr>
          <a:xfrm>
            <a:off x="1893423" y="111373"/>
            <a:ext cx="5760640" cy="576064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endParaRPr lang="en-GB" sz="2400" kern="0" dirty="0">
              <a:solidFill>
                <a:srgbClr val="BBB83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40023" y="4807058"/>
            <a:ext cx="692131" cy="1790294"/>
            <a:chOff x="140023" y="5167098"/>
            <a:chExt cx="692131" cy="1790294"/>
          </a:xfrm>
        </p:grpSpPr>
        <p:sp>
          <p:nvSpPr>
            <p:cNvPr id="4" name="Left Brace 3"/>
            <p:cNvSpPr/>
            <p:nvPr/>
          </p:nvSpPr>
          <p:spPr bwMode="auto">
            <a:xfrm>
              <a:off x="717953" y="5596134"/>
              <a:ext cx="114201" cy="1138341"/>
            </a:xfrm>
            <a:prstGeom prst="leftBrac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0023" y="5167098"/>
              <a:ext cx="615553" cy="179029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0" kern="0" dirty="0" err="1" smtClean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Verpflichtend</a:t>
              </a:r>
              <a:r>
                <a:rPr lang="en-GB" sz="1400" b="0" kern="0" dirty="0" smtClean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0" kern="0" dirty="0" err="1" smtClean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für</a:t>
              </a:r>
              <a:r>
                <a:rPr lang="en-GB" sz="1400" b="0" kern="0" dirty="0" smtClean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0" kern="0" dirty="0" err="1" smtClean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Zahlungsempfänger</a:t>
              </a:r>
              <a:endParaRPr lang="en-GB" sz="1400" b="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9512" y="1682713"/>
            <a:ext cx="744899" cy="2518973"/>
            <a:chOff x="179512" y="1798347"/>
            <a:chExt cx="744899" cy="2518973"/>
          </a:xfrm>
        </p:grpSpPr>
        <p:sp>
          <p:nvSpPr>
            <p:cNvPr id="6" name="Left Brace 5"/>
            <p:cNvSpPr/>
            <p:nvPr/>
          </p:nvSpPr>
          <p:spPr bwMode="auto">
            <a:xfrm>
              <a:off x="717953" y="1798347"/>
              <a:ext cx="206458" cy="2518973"/>
            </a:xfrm>
            <a:prstGeom prst="leftBrac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9512" y="2259703"/>
              <a:ext cx="615553" cy="131331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0" kern="0" dirty="0" err="1" smtClean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Freiwillig</a:t>
              </a:r>
              <a:r>
                <a:rPr lang="en-GB" sz="1400" b="0" kern="0" dirty="0" smtClean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0" kern="0" dirty="0" err="1" smtClean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für</a:t>
              </a:r>
              <a:r>
                <a:rPr lang="en-GB" sz="1400" b="0" kern="0" dirty="0" smtClean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0" kern="0" dirty="0" err="1" smtClean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Landwirte</a:t>
              </a:r>
              <a:endParaRPr lang="en-GB" sz="1400" b="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313763" y="2947647"/>
            <a:ext cx="766461" cy="1522648"/>
            <a:chOff x="8313763" y="3063281"/>
            <a:chExt cx="766461" cy="1522648"/>
          </a:xfrm>
        </p:grpSpPr>
        <p:sp>
          <p:nvSpPr>
            <p:cNvPr id="8" name="Left Brace 7"/>
            <p:cNvSpPr/>
            <p:nvPr/>
          </p:nvSpPr>
          <p:spPr bwMode="auto">
            <a:xfrm rot="10800000">
              <a:off x="8313763" y="3291540"/>
              <a:ext cx="274018" cy="1294389"/>
            </a:xfrm>
            <a:prstGeom prst="leftBrac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 rot="10800000">
              <a:off x="8464671" y="3063281"/>
              <a:ext cx="615553" cy="145482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0" kern="0" dirty="0" err="1" smtClean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Verpflichtend</a:t>
              </a:r>
              <a:r>
                <a:rPr lang="en-GB" sz="1400" b="0" kern="0" dirty="0" smtClean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0" kern="0" dirty="0" err="1" smtClean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für</a:t>
              </a:r>
              <a:r>
                <a:rPr lang="en-GB" sz="1400" b="0" kern="0" dirty="0" smtClean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b="0" kern="0" dirty="0" err="1" smtClean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Mitgliedstaaten</a:t>
              </a:r>
              <a:endParaRPr lang="en-GB" sz="1400" b="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1835695" y="5445224"/>
            <a:ext cx="5818367" cy="864096"/>
          </a:xfrm>
          <a:prstGeom prst="roundRect">
            <a:avLst/>
          </a:prstGeom>
          <a:solidFill>
            <a:srgbClr val="A39109">
              <a:alpha val="84000"/>
            </a:srgbClr>
          </a:solidFill>
          <a:ln>
            <a:solidFill>
              <a:schemeClr val="accent6">
                <a:shade val="50000"/>
                <a:alpha val="74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Erhöhte</a:t>
            </a:r>
            <a:r>
              <a:rPr lang="en-GB" sz="1600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Konditionalität</a:t>
            </a:r>
            <a:r>
              <a:rPr lang="en-GB" sz="1600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400" b="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</a:t>
            </a:r>
            <a:r>
              <a:rPr lang="en-GB" sz="1400" b="0" i="1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Managementpraktiken</a:t>
            </a:r>
            <a:r>
              <a:rPr lang="en-GB" sz="1400" b="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b="0" i="1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gemäß</a:t>
            </a:r>
            <a:r>
              <a:rPr lang="en-GB" sz="1400" b="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EU Standards </a:t>
            </a:r>
            <a:r>
              <a:rPr lang="en-GB" sz="1400" b="0" i="1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hinsichtlich</a:t>
            </a:r>
            <a:r>
              <a:rPr lang="en-GB" sz="1400" b="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b="0" i="1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Klima</a:t>
            </a:r>
            <a:r>
              <a:rPr lang="en-GB" sz="1400" b="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400" b="0" i="1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Wasser</a:t>
            </a:r>
            <a:r>
              <a:rPr lang="en-GB" sz="1400" b="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Boden, </a:t>
            </a:r>
            <a:r>
              <a:rPr lang="en-GB" sz="1400" b="0" i="1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Biodiversität</a:t>
            </a:r>
            <a:r>
              <a:rPr lang="en-GB" sz="1400" b="0" i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b="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 </a:t>
            </a:r>
            <a:r>
              <a:rPr lang="en-GB" sz="1400" b="0" i="1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Landschaftserhalt</a:t>
            </a:r>
            <a:r>
              <a:rPr lang="en-GB" sz="1400" b="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400" b="0" i="1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Erfordernisse</a:t>
            </a:r>
            <a:r>
              <a:rPr lang="en-GB" sz="1400" b="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der Nitrates </a:t>
            </a:r>
            <a:r>
              <a:rPr lang="en-GB" sz="1400" b="0" i="1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Richtlinie</a:t>
            </a:r>
            <a:r>
              <a:rPr lang="en-GB" sz="1400" b="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400" b="0" i="1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Wasser-Rahmen</a:t>
            </a:r>
            <a:r>
              <a:rPr lang="en-GB" sz="1400" b="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br>
              <a:rPr lang="en-GB" sz="1400" b="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b="0" i="1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Richtlinie</a:t>
            </a:r>
            <a:r>
              <a:rPr lang="en-GB" sz="1400" b="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und </a:t>
            </a:r>
            <a:r>
              <a:rPr lang="en-GB" sz="1400" b="0" i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 </a:t>
            </a:r>
            <a:r>
              <a:rPr lang="en-GB" sz="1400" b="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2000 </a:t>
            </a:r>
            <a:endParaRPr lang="en-GB" sz="1400" b="0" i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35856" y="3291805"/>
            <a:ext cx="1737730" cy="909881"/>
          </a:xfrm>
          <a:prstGeom prst="roundRect">
            <a:avLst/>
          </a:prstGeom>
          <a:solidFill>
            <a:schemeClr val="accent2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Umwelt-programme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600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EGFL)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84168" y="3291805"/>
            <a:ext cx="2132887" cy="1235713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BE" sz="1600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Umwelt</a:t>
            </a:r>
            <a:r>
              <a:rPr lang="fr-BE" sz="1600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BE" sz="1600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</a:t>
            </a:r>
            <a:r>
              <a:rPr lang="fr-BE" sz="1600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600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Klimabezogene</a:t>
            </a:r>
            <a:r>
              <a:rPr lang="fr-BE" sz="1600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600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Managementverträge</a:t>
            </a:r>
            <a:r>
              <a:rPr lang="fr-BE" sz="1600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(ELER)</a:t>
            </a:r>
            <a:endParaRPr lang="en-GB" sz="1100" b="0" i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11960" y="2189436"/>
            <a:ext cx="8945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kern="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Effektivere</a:t>
            </a:r>
            <a:r>
              <a:rPr lang="en-GB" sz="1200" kern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kern="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Umsetzung</a:t>
            </a:r>
            <a:endParaRPr lang="en-GB" sz="1200" kern="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3440" y="2957002"/>
            <a:ext cx="9305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kern="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Größere</a:t>
            </a:r>
            <a:endParaRPr lang="en-GB" sz="1200" kern="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kern="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Flexibilität</a:t>
            </a:r>
            <a:endParaRPr lang="en-GB" sz="1200" kern="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10693" y="4395227"/>
            <a:ext cx="19974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kern="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Zieleorientierung</a:t>
            </a:r>
            <a:r>
              <a:rPr lang="en-GB" sz="1200" kern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kern="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nach</a:t>
            </a:r>
            <a:r>
              <a:rPr lang="en-GB" sz="1200" kern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kern="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Maßgabe</a:t>
            </a:r>
            <a:r>
              <a:rPr lang="en-GB" sz="1200" kern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GB" sz="1200" kern="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Handlungsbedarfs</a:t>
            </a:r>
            <a:r>
              <a:rPr lang="en-GB" sz="1200" kern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kern="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</a:t>
            </a:r>
            <a:r>
              <a:rPr lang="en-GB" sz="1200" kern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Ort</a:t>
            </a:r>
            <a:endParaRPr lang="en-GB" sz="1200" kern="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440585" y="2161240"/>
            <a:ext cx="13322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GB" sz="1100" b="0" i="1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Kompensation</a:t>
            </a:r>
            <a:r>
              <a:rPr lang="en-GB" sz="1100" b="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1100" b="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100" b="0" i="1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gebiets</a:t>
            </a:r>
            <a:r>
              <a:rPr lang="en-GB" sz="1100" b="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br>
              <a:rPr lang="en-GB" sz="1100" b="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100" b="0" i="1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bezogener</a:t>
            </a:r>
            <a:endParaRPr lang="en-GB" sz="1100" b="0" i="1" kern="0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100" b="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Nachteile</a:t>
            </a:r>
            <a:endParaRPr lang="en-GB" sz="1100" b="0" i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753122" y="1962065"/>
            <a:ext cx="9529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i="1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Investition</a:t>
            </a:r>
            <a:endParaRPr lang="en-GB" sz="1100" dirty="0"/>
          </a:p>
        </p:txBody>
      </p:sp>
      <p:sp>
        <p:nvSpPr>
          <p:cNvPr id="45" name="Rectangle 44"/>
          <p:cNvSpPr/>
          <p:nvPr/>
        </p:nvSpPr>
        <p:spPr>
          <a:xfrm>
            <a:off x="4261629" y="1350415"/>
            <a:ext cx="9529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</a:t>
            </a:r>
            <a:endParaRPr lang="en-GB" sz="1100" dirty="0"/>
          </a:p>
        </p:txBody>
      </p:sp>
      <p:sp>
        <p:nvSpPr>
          <p:cNvPr id="49" name="Rectangle 48"/>
          <p:cNvSpPr/>
          <p:nvPr/>
        </p:nvSpPr>
        <p:spPr>
          <a:xfrm>
            <a:off x="2528929" y="1939097"/>
            <a:ext cx="95291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i="1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Wissens</a:t>
            </a:r>
            <a:r>
              <a:rPr lang="en-US" sz="1100" b="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-transfer &amp; </a:t>
            </a:r>
            <a:br>
              <a:rPr lang="en-US" sz="1100" b="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b="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100" b="0" i="1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Forschung</a:t>
            </a:r>
            <a:endParaRPr lang="en-GB" sz="1100" dirty="0"/>
          </a:p>
        </p:txBody>
      </p:sp>
      <p:sp>
        <p:nvSpPr>
          <p:cNvPr id="53" name="Rectangle 52"/>
          <p:cNvSpPr/>
          <p:nvPr/>
        </p:nvSpPr>
        <p:spPr>
          <a:xfrm>
            <a:off x="1979712" y="2591326"/>
            <a:ext cx="8170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i="1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Beratung</a:t>
            </a:r>
            <a:endParaRPr lang="en-GB" sz="1100" dirty="0"/>
          </a:p>
        </p:txBody>
      </p:sp>
      <p:sp>
        <p:nvSpPr>
          <p:cNvPr id="54" name="Rectangle 53"/>
          <p:cNvSpPr/>
          <p:nvPr/>
        </p:nvSpPr>
        <p:spPr>
          <a:xfrm>
            <a:off x="3475067" y="1742883"/>
            <a:ext cx="9529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i="1" kern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100" b="0" i="1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ooperation</a:t>
            </a:r>
            <a:endParaRPr lang="en-GB" sz="1100" dirty="0"/>
          </a:p>
        </p:txBody>
      </p:sp>
      <p:grpSp>
        <p:nvGrpSpPr>
          <p:cNvPr id="3" name="Group 2"/>
          <p:cNvGrpSpPr/>
          <p:nvPr/>
        </p:nvGrpSpPr>
        <p:grpSpPr>
          <a:xfrm>
            <a:off x="101182" y="216578"/>
            <a:ext cx="8668738" cy="980695"/>
            <a:chOff x="101182" y="216578"/>
            <a:chExt cx="8668738" cy="980695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>
              <a:off x="1187624" y="260648"/>
              <a:ext cx="7582296" cy="936625"/>
            </a:xfrm>
            <a:prstGeom prst="rect">
              <a:avLst/>
            </a:prstGeom>
          </p:spPr>
          <p:txBody>
            <a:bodyPr/>
            <a:lstStyle>
              <a:lvl1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r>
                <a:rPr lang="en-GB" cap="all" dirty="0" smtClean="0">
                  <a:solidFill>
                    <a:srgbClr val="BBB831"/>
                  </a:solidFill>
                  <a:cs typeface="Arial" panose="020B0604020202020204" pitchFamily="34" charset="0"/>
                </a:rPr>
                <a:t>Die </a:t>
              </a:r>
              <a:r>
                <a:rPr lang="en-GB" cap="all" dirty="0" err="1" smtClean="0">
                  <a:solidFill>
                    <a:srgbClr val="BBB831"/>
                  </a:solidFill>
                  <a:cs typeface="Arial" panose="020B0604020202020204" pitchFamily="34" charset="0"/>
                </a:rPr>
                <a:t>neue</a:t>
              </a:r>
              <a:r>
                <a:rPr lang="en-GB" cap="all" dirty="0" smtClean="0">
                  <a:solidFill>
                    <a:srgbClr val="BBB831"/>
                  </a:solidFill>
                  <a:cs typeface="Arial" panose="020B0604020202020204" pitchFamily="34" charset="0"/>
                </a:rPr>
                <a:t> “</a:t>
              </a:r>
              <a:r>
                <a:rPr lang="en-GB" cap="all" dirty="0" err="1" smtClean="0">
                  <a:solidFill>
                    <a:srgbClr val="BBB831"/>
                  </a:solidFill>
                  <a:cs typeface="Arial" panose="020B0604020202020204" pitchFamily="34" charset="0"/>
                </a:rPr>
                <a:t>grüne</a:t>
              </a:r>
              <a:r>
                <a:rPr lang="en-GB" cap="all" dirty="0" smtClean="0">
                  <a:solidFill>
                    <a:srgbClr val="BBB831"/>
                  </a:solidFill>
                  <a:cs typeface="Arial" panose="020B0604020202020204" pitchFamily="34" charset="0"/>
                </a:rPr>
                <a:t> </a:t>
              </a:r>
              <a:r>
                <a:rPr lang="en-GB" cap="all" dirty="0" err="1" smtClean="0">
                  <a:solidFill>
                    <a:srgbClr val="BBB831"/>
                  </a:solidFill>
                  <a:cs typeface="Arial" panose="020B0604020202020204" pitchFamily="34" charset="0"/>
                </a:rPr>
                <a:t>Architektur</a:t>
              </a:r>
              <a:r>
                <a:rPr lang="en-GB" cap="all" dirty="0" smtClean="0">
                  <a:solidFill>
                    <a:srgbClr val="BBB831"/>
                  </a:solidFill>
                  <a:cs typeface="Arial" panose="020B0604020202020204" pitchFamily="34" charset="0"/>
                </a:rPr>
                <a:t>”</a:t>
              </a:r>
              <a:endParaRPr lang="en-GB" kern="0" cap="all" dirty="0">
                <a:solidFill>
                  <a:srgbClr val="BBB831"/>
                </a:solidFill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2" y="216578"/>
              <a:ext cx="980174" cy="980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31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51989" y="1988841"/>
            <a:ext cx="3352589" cy="1296143"/>
            <a:chOff x="5327847" y="1833977"/>
            <a:chExt cx="2952343" cy="864096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5327863" y="1977684"/>
              <a:ext cx="2952327" cy="594066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000" b="0" u="sng" kern="0" dirty="0" smtClean="0">
                  <a:solidFill>
                    <a:srgbClr val="FF0000"/>
                  </a:solidFill>
                </a:rPr>
                <a:t>Mitgliedstaaten</a:t>
              </a:r>
              <a:endParaRPr lang="en-GB" sz="2000" b="0" u="sng" kern="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5327847" y="1833977"/>
              <a:ext cx="2952328" cy="864096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b="0" u="sng" kern="0" smtClean="0">
                <a:solidFill>
                  <a:srgbClr val="0F5494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3420" y="2779456"/>
            <a:ext cx="2088232" cy="1979911"/>
            <a:chOff x="971600" y="2247714"/>
            <a:chExt cx="2160240" cy="1998222"/>
          </a:xfrm>
        </p:grpSpPr>
        <p:sp>
          <p:nvSpPr>
            <p:cNvPr id="6" name="Oval 5"/>
            <p:cNvSpPr/>
            <p:nvPr/>
          </p:nvSpPr>
          <p:spPr bwMode="auto">
            <a:xfrm>
              <a:off x="1403649" y="2355726"/>
              <a:ext cx="1584176" cy="172819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b="0" kern="0" smtClean="0">
                <a:solidFill>
                  <a:srgbClr val="0F5494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971600" y="2247714"/>
              <a:ext cx="2160240" cy="1998222"/>
              <a:chOff x="971600" y="2247714"/>
              <a:chExt cx="2160240" cy="1998222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971600" y="2247714"/>
                <a:ext cx="2160240" cy="1998222"/>
              </a:xfrm>
              <a:prstGeom prst="ellipse">
                <a:avLst/>
              </a:prstGeom>
              <a:noFill/>
              <a:ln w="571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1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200" b="0" kern="0" smtClean="0">
                  <a:solidFill>
                    <a:srgbClr val="0F5494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475656" y="2960100"/>
                <a:ext cx="11521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3200" b="0" kern="0" dirty="0" smtClean="0">
                    <a:solidFill>
                      <a:srgbClr val="0F5494"/>
                    </a:solidFill>
                  </a:rPr>
                  <a:t>EU</a:t>
                </a:r>
                <a:endParaRPr lang="en-GB" sz="3200" b="0" kern="0" dirty="0" smtClean="0">
                  <a:solidFill>
                    <a:srgbClr val="0F5494"/>
                  </a:solidFill>
                </a:endParaRPr>
              </a:p>
            </p:txBody>
          </p:sp>
        </p:grpSp>
      </p:grpSp>
      <p:grpSp>
        <p:nvGrpSpPr>
          <p:cNvPr id="10" name="Gruppieren 6"/>
          <p:cNvGrpSpPr/>
          <p:nvPr/>
        </p:nvGrpSpPr>
        <p:grpSpPr>
          <a:xfrm>
            <a:off x="2423781" y="2924945"/>
            <a:ext cx="2939168" cy="869550"/>
            <a:chOff x="6270768" y="136118"/>
            <a:chExt cx="2939168" cy="869550"/>
          </a:xfrm>
        </p:grpSpPr>
        <p:sp>
          <p:nvSpPr>
            <p:cNvPr id="11" name="Right Arrow 10"/>
            <p:cNvSpPr/>
            <p:nvPr/>
          </p:nvSpPr>
          <p:spPr bwMode="auto">
            <a:xfrm rot="21000175">
              <a:off x="6270768" y="136118"/>
              <a:ext cx="2939168" cy="869550"/>
            </a:xfrm>
            <a:prstGeom prst="rightArrow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b="0" kern="0" smtClean="0">
                <a:solidFill>
                  <a:srgbClr val="0F5494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010109">
              <a:off x="6315550" y="394591"/>
              <a:ext cx="2560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0" kern="0" dirty="0" err="1" smtClean="0">
                  <a:solidFill>
                    <a:srgbClr val="0F5494"/>
                  </a:solidFill>
                </a:rPr>
                <a:t>Grundlegende</a:t>
              </a:r>
              <a:r>
                <a:rPr lang="en-GB" sz="1000" b="0" kern="0" dirty="0" smtClean="0">
                  <a:solidFill>
                    <a:srgbClr val="0F5494"/>
                  </a:solidFill>
                </a:rPr>
                <a:t> </a:t>
              </a:r>
              <a:r>
                <a:rPr lang="en-GB" sz="1000" b="0" kern="0" dirty="0" err="1" smtClean="0">
                  <a:solidFill>
                    <a:srgbClr val="0F5494"/>
                  </a:solidFill>
                </a:rPr>
                <a:t>Anforderungen</a:t>
              </a:r>
              <a:r>
                <a:rPr lang="en-GB" sz="1000" b="0" kern="0" dirty="0" smtClean="0">
                  <a:solidFill>
                    <a:srgbClr val="0F5494"/>
                  </a:solidFill>
                </a:rPr>
                <a:t> </a:t>
              </a:r>
              <a:r>
                <a:rPr lang="en-GB" sz="1000" b="0" kern="0" dirty="0" err="1" smtClean="0">
                  <a:solidFill>
                    <a:srgbClr val="0F5494"/>
                  </a:solidFill>
                </a:rPr>
                <a:t>für</a:t>
              </a:r>
              <a:r>
                <a:rPr lang="en-GB" sz="1000" b="0" kern="0" dirty="0" smtClean="0">
                  <a:solidFill>
                    <a:srgbClr val="0F5494"/>
                  </a:solidFill>
                </a:rPr>
                <a:t>  </a:t>
              </a:r>
              <a:r>
                <a:rPr lang="en-GB" sz="1000" b="0" kern="0" dirty="0" err="1" smtClean="0">
                  <a:solidFill>
                    <a:srgbClr val="0F5494"/>
                  </a:solidFill>
                </a:rPr>
                <a:t>Kontrolle</a:t>
              </a:r>
              <a:r>
                <a:rPr lang="en-GB" sz="1000" b="0" kern="0" dirty="0" smtClean="0">
                  <a:solidFill>
                    <a:srgbClr val="0F5494"/>
                  </a:solidFill>
                </a:rPr>
                <a:t> und </a:t>
              </a:r>
              <a:r>
                <a:rPr lang="en-GB" sz="1000" b="0" kern="0" dirty="0" err="1" smtClean="0">
                  <a:solidFill>
                    <a:srgbClr val="0F5494"/>
                  </a:solidFill>
                </a:rPr>
                <a:t>Umsetzung</a:t>
              </a:r>
              <a:endParaRPr lang="en-GB" sz="1000" b="0" kern="0" dirty="0" smtClean="0">
                <a:solidFill>
                  <a:srgbClr val="0F5494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96136" y="3501009"/>
            <a:ext cx="2664296" cy="810090"/>
            <a:chOff x="5508105" y="2787775"/>
            <a:chExt cx="2664296" cy="810090"/>
          </a:xfrm>
        </p:grpSpPr>
        <p:sp>
          <p:nvSpPr>
            <p:cNvPr id="14" name="Down Arrow 13"/>
            <p:cNvSpPr/>
            <p:nvPr/>
          </p:nvSpPr>
          <p:spPr bwMode="auto">
            <a:xfrm>
              <a:off x="5508105" y="2787775"/>
              <a:ext cx="2664296" cy="810090"/>
            </a:xfrm>
            <a:prstGeom prst="downArrow">
              <a:avLst>
                <a:gd name="adj1" fmla="val 50000"/>
                <a:gd name="adj2" fmla="val 44121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b="0" kern="0" smtClean="0">
                <a:solidFill>
                  <a:srgbClr val="0F5494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28185" y="2901392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0" kern="0" dirty="0" err="1" smtClean="0">
                  <a:solidFill>
                    <a:srgbClr val="0F5494"/>
                  </a:solidFill>
                </a:rPr>
                <a:t>Detaillierte</a:t>
              </a:r>
              <a:r>
                <a:rPr lang="en-GB" sz="1200" b="0" kern="0" dirty="0" smtClean="0">
                  <a:solidFill>
                    <a:srgbClr val="0F5494"/>
                  </a:solidFill>
                </a:rPr>
                <a:t> </a:t>
              </a:r>
              <a:r>
                <a:rPr lang="en-GB" sz="1200" b="0" kern="0" dirty="0" err="1" smtClean="0">
                  <a:solidFill>
                    <a:srgbClr val="0F5494"/>
                  </a:solidFill>
                </a:rPr>
                <a:t>Regeln</a:t>
              </a:r>
              <a:endParaRPr lang="en-GB" sz="1200" b="0" kern="0" dirty="0" smtClean="0">
                <a:solidFill>
                  <a:srgbClr val="0F5494"/>
                </a:solidFill>
              </a:endParaRPr>
            </a:p>
          </p:txBody>
        </p:sp>
      </p:grpSp>
      <p:sp>
        <p:nvSpPr>
          <p:cNvPr id="16" name="Textfeld 17"/>
          <p:cNvSpPr txBox="1"/>
          <p:nvPr/>
        </p:nvSpPr>
        <p:spPr>
          <a:xfrm rot="1107721">
            <a:off x="3185174" y="4097648"/>
            <a:ext cx="822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0" b="0" kern="0" dirty="0" smtClean="0">
                <a:solidFill>
                  <a:srgbClr val="0F5494"/>
                </a:solidFill>
              </a:rPr>
              <a:t>X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29654" y="4509121"/>
            <a:ext cx="3312351" cy="1296143"/>
            <a:chOff x="5327847" y="1833977"/>
            <a:chExt cx="3024336" cy="864096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5327863" y="1977684"/>
              <a:ext cx="3024320" cy="594066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000" b="0" u="sng" kern="0" dirty="0" smtClean="0">
                  <a:solidFill>
                    <a:srgbClr val="00B050"/>
                  </a:solidFill>
                </a:rPr>
                <a:t>Leistungsempfänger</a:t>
              </a:r>
              <a:endParaRPr lang="en-GB" sz="2000" b="0" u="sng" kern="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327847" y="1833977"/>
              <a:ext cx="2952328" cy="864096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b="0" kern="0" smtClean="0">
                <a:solidFill>
                  <a:srgbClr val="0F5494"/>
                </a:solidFill>
              </a:endParaRPr>
            </a:p>
          </p:txBody>
        </p:sp>
      </p:grpSp>
      <p:grpSp>
        <p:nvGrpSpPr>
          <p:cNvPr id="20" name="Gruppieren 7"/>
          <p:cNvGrpSpPr/>
          <p:nvPr/>
        </p:nvGrpSpPr>
        <p:grpSpPr>
          <a:xfrm>
            <a:off x="2279279" y="4410750"/>
            <a:ext cx="2939168" cy="869550"/>
            <a:chOff x="1785719" y="1187384"/>
            <a:chExt cx="2939168" cy="869550"/>
          </a:xfrm>
        </p:grpSpPr>
        <p:sp>
          <p:nvSpPr>
            <p:cNvPr id="21" name="TextBox 13"/>
            <p:cNvSpPr txBox="1"/>
            <p:nvPr/>
          </p:nvSpPr>
          <p:spPr>
            <a:xfrm rot="1172012">
              <a:off x="2043448" y="1398620"/>
              <a:ext cx="20730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b="0" kern="0" dirty="0" err="1" smtClean="0">
                  <a:solidFill>
                    <a:srgbClr val="0F5494"/>
                  </a:solidFill>
                </a:rPr>
                <a:t>Detaillierte</a:t>
              </a:r>
              <a:r>
                <a:rPr lang="en-GB" sz="1100" b="0" kern="0" dirty="0" smtClean="0">
                  <a:solidFill>
                    <a:srgbClr val="0F5494"/>
                  </a:solidFill>
                </a:rPr>
                <a:t> EU </a:t>
              </a:r>
              <a:r>
                <a:rPr lang="en-GB" sz="1100" b="0" kern="0" dirty="0" err="1" smtClean="0">
                  <a:solidFill>
                    <a:srgbClr val="0F5494"/>
                  </a:solidFill>
                </a:rPr>
                <a:t>Kriterien</a:t>
              </a:r>
              <a:endParaRPr lang="en-GB" sz="1100" b="0" kern="0" dirty="0" smtClean="0">
                <a:solidFill>
                  <a:srgbClr val="0F5494"/>
                </a:solidFill>
              </a:endParaRPr>
            </a:p>
          </p:txBody>
        </p:sp>
        <p:sp>
          <p:nvSpPr>
            <p:cNvPr id="22" name="Right Arrow 9"/>
            <p:cNvSpPr/>
            <p:nvPr/>
          </p:nvSpPr>
          <p:spPr bwMode="auto">
            <a:xfrm rot="1171360">
              <a:off x="1785719" y="1187384"/>
              <a:ext cx="2939168" cy="869550"/>
            </a:xfrm>
            <a:prstGeom prst="rightArrow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b="0" kern="0" smtClean="0">
                <a:solidFill>
                  <a:srgbClr val="0F5494"/>
                </a:solidFill>
              </a:endParaRPr>
            </a:p>
          </p:txBody>
        </p:sp>
      </p:grpSp>
      <p:grpSp>
        <p:nvGrpSpPr>
          <p:cNvPr id="23" name="Gruppieren 32"/>
          <p:cNvGrpSpPr/>
          <p:nvPr/>
        </p:nvGrpSpPr>
        <p:grpSpPr>
          <a:xfrm>
            <a:off x="2154135" y="2199411"/>
            <a:ext cx="3076192" cy="869550"/>
            <a:chOff x="6270768" y="136118"/>
            <a:chExt cx="3076192" cy="869550"/>
          </a:xfrm>
        </p:grpSpPr>
        <p:sp>
          <p:nvSpPr>
            <p:cNvPr id="24" name="Right Arrow 9"/>
            <p:cNvSpPr/>
            <p:nvPr/>
          </p:nvSpPr>
          <p:spPr bwMode="auto">
            <a:xfrm rot="20993362" flipH="1">
              <a:off x="6270768" y="136118"/>
              <a:ext cx="2939168" cy="869550"/>
            </a:xfrm>
            <a:prstGeom prst="rightArrow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b="0" kern="0" smtClean="0">
                <a:solidFill>
                  <a:srgbClr val="0F5494"/>
                </a:solidFill>
              </a:endParaRPr>
            </a:p>
          </p:txBody>
        </p:sp>
        <p:sp>
          <p:nvSpPr>
            <p:cNvPr id="25" name="TextBox 14"/>
            <p:cNvSpPr txBox="1"/>
            <p:nvPr/>
          </p:nvSpPr>
          <p:spPr>
            <a:xfrm rot="21010109">
              <a:off x="6564070" y="317499"/>
              <a:ext cx="27828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0" kern="0" dirty="0" smtClean="0">
                  <a:solidFill>
                    <a:srgbClr val="0F5494"/>
                  </a:solidFill>
                </a:rPr>
                <a:t>GAP </a:t>
              </a:r>
              <a:r>
                <a:rPr lang="en-GB" sz="1000" b="0" kern="0" dirty="0" err="1" smtClean="0">
                  <a:solidFill>
                    <a:srgbClr val="0F5494"/>
                  </a:solidFill>
                </a:rPr>
                <a:t>Pläne</a:t>
              </a:r>
              <a:r>
                <a:rPr lang="en-GB" sz="1000" b="0" kern="0" dirty="0" smtClean="0">
                  <a:solidFill>
                    <a:srgbClr val="0F5494"/>
                  </a:solidFill>
                </a:rPr>
                <a:t>: </a:t>
              </a:r>
              <a:r>
                <a:rPr lang="en-GB" sz="1000" b="0" kern="0" dirty="0" err="1" smtClean="0">
                  <a:solidFill>
                    <a:srgbClr val="0F5494"/>
                  </a:solidFill>
                </a:rPr>
                <a:t>Ziele</a:t>
              </a:r>
              <a:r>
                <a:rPr lang="en-GB" sz="1000" b="0" kern="0" dirty="0" smtClean="0">
                  <a:solidFill>
                    <a:srgbClr val="0F5494"/>
                  </a:solidFill>
                </a:rPr>
                <a:t>, </a:t>
              </a:r>
              <a:r>
                <a:rPr lang="en-GB" sz="1000" b="0" kern="0" dirty="0" err="1" smtClean="0">
                  <a:solidFill>
                    <a:srgbClr val="0F5494"/>
                  </a:solidFill>
                </a:rPr>
                <a:t>Maßnahmen</a:t>
              </a:r>
              <a:r>
                <a:rPr lang="en-GB" sz="1000" b="0" kern="0" dirty="0" smtClean="0">
                  <a:solidFill>
                    <a:srgbClr val="0F5494"/>
                  </a:solidFill>
                </a:rPr>
                <a:t>-design und </a:t>
              </a:r>
              <a:r>
                <a:rPr lang="en-GB" sz="1000" b="0" kern="0" dirty="0" err="1" smtClean="0">
                  <a:solidFill>
                    <a:srgbClr val="0F5494"/>
                  </a:solidFill>
                </a:rPr>
                <a:t>Mittelansätze</a:t>
              </a:r>
              <a:endParaRPr lang="en-GB" sz="1000" b="0" kern="0" dirty="0" smtClean="0">
                <a:solidFill>
                  <a:srgbClr val="0F5494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8696" y="255596"/>
            <a:ext cx="8993160" cy="1085172"/>
            <a:chOff x="148680" y="233028"/>
            <a:chExt cx="8993160" cy="1085172"/>
          </a:xfrm>
        </p:grpSpPr>
        <p:sp>
          <p:nvSpPr>
            <p:cNvPr id="28" name="CustomShape 4"/>
            <p:cNvSpPr/>
            <p:nvPr/>
          </p:nvSpPr>
          <p:spPr>
            <a:xfrm>
              <a:off x="1187640" y="332280"/>
              <a:ext cx="7954200" cy="936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 marL="358920" indent="-358200" defTabSz="91396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000" spc="-1" dirty="0" smtClean="0">
                  <a:solidFill>
                    <a:srgbClr val="BBB831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 </a:t>
              </a:r>
              <a:r>
                <a:rPr lang="en-US" sz="3000" cap="all" spc="-1" dirty="0" err="1">
                  <a:solidFill>
                    <a:srgbClr val="BBB831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Ein</a:t>
              </a:r>
              <a:r>
                <a:rPr lang="en-US" sz="3000" cap="all" spc="-1" dirty="0">
                  <a:solidFill>
                    <a:srgbClr val="BBB831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 </a:t>
              </a:r>
              <a:r>
                <a:rPr lang="en-US" sz="3000" cap="all" spc="-1" dirty="0" err="1">
                  <a:solidFill>
                    <a:srgbClr val="BBB831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neues</a:t>
              </a:r>
              <a:r>
                <a:rPr lang="en-US" sz="3000" cap="all" spc="-1" dirty="0">
                  <a:solidFill>
                    <a:srgbClr val="BBB831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 </a:t>
              </a:r>
              <a:r>
                <a:rPr lang="en-US" sz="3000" cap="all" spc="-1" dirty="0" err="1">
                  <a:solidFill>
                    <a:srgbClr val="BBB831"/>
                  </a:solidFill>
                  <a:uFill>
                    <a:solidFill>
                      <a:srgbClr val="FFFFFF"/>
                    </a:solidFill>
                  </a:uFill>
                  <a:ea typeface="Verdana"/>
                </a:rPr>
                <a:t>Umsetzungsmodell</a:t>
              </a:r>
              <a:endParaRPr lang="de-DE" altLang="en-US" sz="3000" cap="all" spc="-1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ea typeface="Verdana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680" y="233028"/>
              <a:ext cx="1085172" cy="1085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251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GRI PPT_template_E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MFF Colour Scheme - Sector 5">
      <a:dk1>
        <a:srgbClr val="BBB831"/>
      </a:dk1>
      <a:lt1>
        <a:srgbClr val="FFFFFF"/>
      </a:lt1>
      <a:dk2>
        <a:srgbClr val="0E4194"/>
      </a:dk2>
      <a:lt2>
        <a:srgbClr val="333333"/>
      </a:lt2>
      <a:accent1>
        <a:srgbClr val="F5AB26"/>
      </a:accent1>
      <a:accent2>
        <a:srgbClr val="66B142"/>
      </a:accent2>
      <a:accent3>
        <a:srgbClr val="D0D962"/>
      </a:accent3>
      <a:accent4>
        <a:srgbClr val="4E4956"/>
      </a:accent4>
      <a:accent5>
        <a:srgbClr val="73625D"/>
      </a:accent5>
      <a:accent6>
        <a:srgbClr val="BAA60B"/>
      </a:accent6>
      <a:hlink>
        <a:srgbClr val="0E4194"/>
      </a:hlink>
      <a:folHlink>
        <a:srgbClr val="BBB831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AGRI PPT_template_E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x0020_Document_x0020_Visible xmlns="a3f0bd47-a814-41bf-ab48-bd3069cde275">false</Is_x0020_Document_x0020_Visible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2DDB353BB58149B79E1C959DAFA6D2" ma:contentTypeVersion="2" ma:contentTypeDescription="Create a new document." ma:contentTypeScope="" ma:versionID="15c976a0f2b3efb0aa5a15150f7c24b8">
  <xsd:schema xmlns:xsd="http://www.w3.org/2001/XMLSchema" xmlns:p="http://schemas.microsoft.com/office/2006/metadata/properties" xmlns:ns1="http://schemas.microsoft.com/sharepoint/v3" xmlns:ns2="a3f0bd47-a814-41bf-ab48-bd3069cde275" targetNamespace="http://schemas.microsoft.com/office/2006/metadata/properties" ma:root="true" ma:fieldsID="43f6381838c9c8b4808dd10d33d175bc" ns1:_="" ns2:_="">
    <xsd:import namespace="http://schemas.microsoft.com/sharepoint/v3"/>
    <xsd:import namespace="a3f0bd47-a814-41bf-ab48-bd3069cde27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s_x0020_Document_x0020_Visibl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a3f0bd47-a814-41bf-ab48-bd3069cde275" elementFormDefault="qualified">
    <xsd:import namespace="http://schemas.microsoft.com/office/2006/documentManagement/types"/>
    <xsd:element name="Is_x0020_Document_x0020_Visible" ma:index="10" nillable="true" ma:displayName="Is Document Visible" ma:default="0" ma:internalName="Is_x0020_Document_x0020_Visibl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B16C2C-2D66-4ABD-919E-6C09BABE1933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E5A390AF-0914-40B3-8B77-41E6DBF2E4B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terms/"/>
    <ds:schemaRef ds:uri="a3f0bd47-a814-41bf-ab48-bd3069cde27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B95B05E-90D5-412B-A0D7-DC9710C438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3f0bd47-a814-41bf-ab48-bd3069cde27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5AACBA7F-E7E8-408A-B42D-1BD2B7E42A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17822</TotalTime>
  <Words>1083</Words>
  <Application>Microsoft Office PowerPoint</Application>
  <PresentationFormat>On-screen Show (4:3)</PresentationFormat>
  <Paragraphs>267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ＭＳ Ｐゴシック</vt:lpstr>
      <vt:lpstr>ＭＳ Ｐゴシック</vt:lpstr>
      <vt:lpstr>Arial</vt:lpstr>
      <vt:lpstr>Calibri</vt:lpstr>
      <vt:lpstr>DejaVu Sans</vt:lpstr>
      <vt:lpstr>EC Square Sans Cond Pro</vt:lpstr>
      <vt:lpstr>EC Square Sans Pro</vt:lpstr>
      <vt:lpstr>EC Square Sans Pro Medium</vt:lpstr>
      <vt:lpstr>StarSymbol</vt:lpstr>
      <vt:lpstr>Verdana</vt:lpstr>
      <vt:lpstr>Wingdings</vt:lpstr>
      <vt:lpstr>Default Design</vt:lpstr>
      <vt:lpstr>AGRI PPT_template_EN</vt:lpstr>
      <vt:lpstr>1_Blank</vt:lpstr>
      <vt:lpstr>1_AGRI PPT_template_EN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Schlussfolgerungen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European Commission</dc:subject>
  <dc:creator>CORTES PAYA Paloma (AGRI)</dc:creator>
  <cp:lastModifiedBy>LORIZ-HOFFMANN Josefine (AGRI)</cp:lastModifiedBy>
  <cp:revision>1130</cp:revision>
  <cp:lastPrinted>2018-06-11T13:56:41Z</cp:lastPrinted>
  <dcterms:created xsi:type="dcterms:W3CDTF">2011-10-28T10:25:18Z</dcterms:created>
  <dcterms:modified xsi:type="dcterms:W3CDTF">2018-11-22T17:07:36Z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