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94" r:id="rId3"/>
    <p:sldId id="304" r:id="rId4"/>
    <p:sldId id="300" r:id="rId5"/>
    <p:sldId id="292" r:id="rId6"/>
    <p:sldId id="258" r:id="rId7"/>
    <p:sldId id="302" r:id="rId8"/>
    <p:sldId id="303" r:id="rId9"/>
    <p:sldId id="301" r:id="rId10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8"/>
    <a:srgbClr val="B3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86412" autoAdjust="0"/>
  </p:normalViewPr>
  <p:slideViewPr>
    <p:cSldViewPr snapToObjects="1" showGuides="1">
      <p:cViewPr varScale="1">
        <p:scale>
          <a:sx n="100" d="100"/>
          <a:sy n="100" d="100"/>
        </p:scale>
        <p:origin x="12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87554680664914"/>
          <c:y val="7.407407407407407E-2"/>
          <c:w val="0.76749956255468066"/>
          <c:h val="0.843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Tabelle1!$C$16:$G$16</c:f>
              <c:strCache>
                <c:ptCount val="5"/>
                <c:pt idx="0">
                  <c:v>Sonstige</c:v>
                </c:pt>
                <c:pt idx="1">
                  <c:v>Flucht</c:v>
                </c:pt>
                <c:pt idx="2">
                  <c:v>Naturereignis</c:v>
                </c:pt>
                <c:pt idx="3">
                  <c:v>Konflikt</c:v>
                </c:pt>
                <c:pt idx="4">
                  <c:v>Summe</c:v>
                </c:pt>
              </c:strCache>
            </c:strRef>
          </c:cat>
          <c:val>
            <c:numRef>
              <c:f>Tabelle1!$C$17:$G$17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9</c:v>
                </c:pt>
                <c:pt idx="3">
                  <c:v>13</c:v>
                </c:pt>
                <c:pt idx="4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1210376"/>
        <c:axId val="191211160"/>
      </c:barChart>
      <c:catAx>
        <c:axId val="191210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1211160"/>
        <c:crosses val="autoZero"/>
        <c:auto val="1"/>
        <c:lblAlgn val="ctr"/>
        <c:lblOffset val="100"/>
        <c:noMultiLvlLbl val="0"/>
      </c:catAx>
      <c:valAx>
        <c:axId val="191211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1210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AC207DA5-549F-DE43-8E5B-648AA679AAAD}" type="datetimeFigureOut">
              <a:rPr lang="de-DE" smtClean="0"/>
              <a:t>05.12.2018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B925251-C52D-6241-B202-210B75DDCB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64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51-C52D-6241-B202-210B75DDCBA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99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51-C52D-6241-B202-210B75DDCBA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05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51-C52D-6241-B202-210B75DDCBA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08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51-C52D-6241-B202-210B75DDCBA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8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51-C52D-6241-B202-210B75DDCBA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34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51-C52D-6241-B202-210B75DDCBA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415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51-C52D-6241-B202-210B75DDCBA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13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51-C52D-6241-B202-210B75DDCBA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01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51-C52D-6241-B202-210B75DDCBA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4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0" b="35724"/>
          <a:stretch/>
        </p:blipFill>
        <p:spPr>
          <a:xfrm>
            <a:off x="0" y="3789040"/>
            <a:ext cx="2842681" cy="3063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765175"/>
            <a:ext cx="6911975" cy="1943745"/>
          </a:xfrm>
        </p:spPr>
        <p:txBody>
          <a:bodyPr anchor="b"/>
          <a:lstStyle>
            <a:lvl1pPr algn="l">
              <a:defRPr sz="4200" b="0">
                <a:solidFill>
                  <a:srgbClr val="B37C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50" y="2852936"/>
            <a:ext cx="6911975" cy="1008112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477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B289A80-5037-7843-98E2-C6829C95EC80}" type="datetime1">
              <a:rPr lang="de-DE" smtClean="0"/>
              <a:t>05.12.2018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de-DE" smtClean="0"/>
              <a:t>Autorenname, Titel der Präsentation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30DD8CAD-C410-384E-850E-4F4EEE2172D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713012"/>
            <a:ext cx="3384178" cy="662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989137"/>
            <a:ext cx="3816350" cy="4319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989137"/>
            <a:ext cx="3816100" cy="4319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C011-494A-234A-8BCD-4E69B99632F9}" type="datetime1">
              <a:rPr lang="de-DE" smtClean="0"/>
              <a:t>05.12.2018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Autorenname, Titel der Präsentation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8CAD-C410-384E-850E-4F4EEE2172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765174"/>
            <a:ext cx="6911976" cy="107975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989139"/>
            <a:ext cx="3816350" cy="6477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B37C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0" y="2720993"/>
            <a:ext cx="3816350" cy="35877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989137"/>
            <a:ext cx="3816350" cy="64777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B37C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720993"/>
            <a:ext cx="3816100" cy="35877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3A61-53C9-7B4B-B552-2363649BCD86}" type="datetime1">
              <a:rPr lang="de-DE" smtClean="0"/>
              <a:t>05.12.2018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Autorenname, Titel der Präsentation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8CAD-C410-384E-850E-4F4EEE2172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1DA2-FAB8-FF47-B502-228055D8B6D8}" type="datetime1">
              <a:rPr lang="de-DE" smtClean="0"/>
              <a:t>05.12.2018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Autorenname, Titel der Präsentation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8CAD-C410-384E-850E-4F4EEE2172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D96F-6E5F-B340-88E5-A9DD3A856BA5}" type="datetime1">
              <a:rPr lang="de-DE" smtClean="0"/>
              <a:t>05.12.2018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Autorenname, Titel der Präsentation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8CAD-C410-384E-850E-4F4EEE2172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3736920"/>
            <a:ext cx="6911975" cy="1204248"/>
          </a:xfrm>
        </p:spPr>
        <p:txBody>
          <a:bodyPr anchor="b"/>
          <a:lstStyle>
            <a:lvl1pPr algn="l">
              <a:defRPr sz="4200" b="0">
                <a:solidFill>
                  <a:srgbClr val="B37C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50" y="4941168"/>
            <a:ext cx="6911975" cy="771844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477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74C3FF-5DAC-3A43-810B-C1225A6102A9}" type="datetime1">
              <a:rPr lang="de-DE" smtClean="0"/>
              <a:t>05.12.2018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de-DE" smtClean="0"/>
              <a:t>Autorenname, Titel der Präsentation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30DD8CAD-C410-384E-850E-4F4EEE2172D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713012"/>
            <a:ext cx="3384178" cy="662362"/>
          </a:xfrm>
          <a:prstGeom prst="rect">
            <a:avLst/>
          </a:prstGeom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55650" y="0"/>
            <a:ext cx="6911975" cy="3501008"/>
          </a:xfrm>
          <a:solidFill>
            <a:schemeClr val="bg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2C97-6600-474F-9ED3-DD6ED2D332B1}" type="datetime1">
              <a:rPr lang="de-DE" smtClean="0"/>
              <a:t>05.12.2018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Autorenname, Titel der Präsentation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8CAD-C410-384E-850E-4F4EEE2172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E76A-5728-8D49-9E41-6F45665C6440}" type="datetime1">
              <a:rPr lang="de-DE" smtClean="0"/>
              <a:t>05.12.2018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Autorenname, Titel der Präsentation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8CAD-C410-384E-850E-4F4EEE2172D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755650" y="1989138"/>
            <a:ext cx="6911975" cy="3887335"/>
          </a:xfrm>
          <a:solidFill>
            <a:schemeClr val="bg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755651" y="5876473"/>
            <a:ext cx="6911974" cy="432252"/>
          </a:xfrm>
        </p:spPr>
        <p:txBody>
          <a:bodyPr tIns="72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5EB6-EBFB-F840-89D3-09170F2E6EDD}" type="datetime1">
              <a:rPr lang="de-DE" smtClean="0"/>
              <a:t>05.12.2018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Autorenname, Titel der Präsentation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8CAD-C410-384E-850E-4F4EEE2172D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755651" y="5876473"/>
            <a:ext cx="6911974" cy="432252"/>
          </a:xfrm>
        </p:spPr>
        <p:txBody>
          <a:bodyPr tIns="72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7667625" cy="5876925"/>
          </a:xfrm>
          <a:solidFill>
            <a:schemeClr val="bg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3356992"/>
            <a:ext cx="6911975" cy="7920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4221386"/>
            <a:ext cx="6911975" cy="208570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B48-1148-DB46-9AA5-3386245865F1}" type="datetime1">
              <a:rPr lang="de-DE" smtClean="0"/>
              <a:t>05.12.2018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Autorenname, Titel der Präsentation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8CAD-C410-384E-850E-4F4EEE2172DA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5"/>
          </p:nvPr>
        </p:nvSpPr>
        <p:spPr>
          <a:xfrm>
            <a:off x="755650" y="769513"/>
            <a:ext cx="3816350" cy="2370858"/>
          </a:xfrm>
          <a:solidFill>
            <a:schemeClr val="bg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6"/>
          </p:nvPr>
        </p:nvSpPr>
        <p:spPr>
          <a:xfrm>
            <a:off x="4787899" y="769513"/>
            <a:ext cx="2879725" cy="2370858"/>
          </a:xfrm>
          <a:solidFill>
            <a:schemeClr val="bg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755650" y="3140371"/>
            <a:ext cx="3816349" cy="216621"/>
          </a:xfrm>
        </p:spPr>
        <p:txBody>
          <a:bodyPr tIns="36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8"/>
          </p:nvPr>
        </p:nvSpPr>
        <p:spPr>
          <a:xfrm>
            <a:off x="4787901" y="3140371"/>
            <a:ext cx="2879723" cy="216621"/>
          </a:xfrm>
        </p:spPr>
        <p:txBody>
          <a:bodyPr tIns="3600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764704"/>
            <a:ext cx="3816351" cy="107997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989139"/>
            <a:ext cx="3816351" cy="388813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36C5-030C-8745-B1E3-9021A2BD69AF}" type="datetime1">
              <a:rPr lang="de-DE" smtClean="0"/>
              <a:t>05.12.2018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650" y="6452934"/>
            <a:ext cx="6408638" cy="268542"/>
          </a:xfrm>
        </p:spPr>
        <p:txBody>
          <a:bodyPr/>
          <a:lstStyle/>
          <a:p>
            <a:r>
              <a:rPr lang="de-DE" smtClean="0"/>
              <a:t>Autorenname, Titel der Präsentation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452934"/>
            <a:ext cx="576064" cy="268542"/>
          </a:xfrm>
        </p:spPr>
        <p:txBody>
          <a:bodyPr/>
          <a:lstStyle/>
          <a:p>
            <a:fld id="{30DD8CAD-C410-384E-850E-4F4EEE2172D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787900" y="-1"/>
            <a:ext cx="4356100" cy="6308725"/>
          </a:xfrm>
          <a:solidFill>
            <a:schemeClr val="bg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755650" y="5948087"/>
            <a:ext cx="3816349" cy="360637"/>
          </a:xfrm>
        </p:spPr>
        <p:txBody>
          <a:bodyPr anchor="b" anchorCtr="0"/>
          <a:lstStyle>
            <a:lvl1pPr algn="r">
              <a:defRPr sz="1000"/>
            </a:lvl1pPr>
            <a:lvl2pPr algn="r">
              <a:defRPr sz="1000"/>
            </a:lvl2pPr>
            <a:lvl3pPr algn="r">
              <a:defRPr sz="100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00000"/>
            <a:ext cx="6911975" cy="851979"/>
          </a:xfrm>
        </p:spPr>
        <p:txBody>
          <a:bodyPr anchor="b"/>
          <a:lstStyle>
            <a:lvl1pPr>
              <a:defRPr sz="3600" b="0">
                <a:solidFill>
                  <a:srgbClr val="B37C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2708920"/>
            <a:ext cx="6911975" cy="2531927"/>
          </a:xfrm>
        </p:spPr>
        <p:txBody>
          <a:bodyPr/>
          <a:lstStyle>
            <a:lvl1pPr marL="0" indent="0">
              <a:buNone/>
              <a:defRPr sz="1800">
                <a:solidFill>
                  <a:srgbClr val="00477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7FE8-50F1-CB44-AA5C-4985FD67FFB9}" type="datetime1">
              <a:rPr lang="de-DE" smtClean="0"/>
              <a:t>05.12.2018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Autorenname, Titel der Präsentation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8CAD-C410-384E-850E-4F4EEE2172D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20" b="39292"/>
          <a:stretch/>
        </p:blipFill>
        <p:spPr>
          <a:xfrm>
            <a:off x="5102721" y="3743821"/>
            <a:ext cx="4041279" cy="311417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755650" y="765175"/>
            <a:ext cx="5832475" cy="19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4200" dirty="0" err="1" smtClean="0">
                <a:solidFill>
                  <a:srgbClr val="B37C00"/>
                </a:solidFill>
              </a:rPr>
              <a:t>Thank</a:t>
            </a:r>
            <a:r>
              <a:rPr lang="de-DE" sz="4200" dirty="0" smtClean="0">
                <a:solidFill>
                  <a:srgbClr val="B37C00"/>
                </a:solidFill>
              </a:rPr>
              <a:t> </a:t>
            </a:r>
            <a:r>
              <a:rPr lang="de-DE" sz="4200" dirty="0" err="1" smtClean="0">
                <a:solidFill>
                  <a:srgbClr val="B37C00"/>
                </a:solidFill>
              </a:rPr>
              <a:t>you</a:t>
            </a:r>
            <a:r>
              <a:rPr lang="de-DE" sz="4200" dirty="0" smtClean="0">
                <a:solidFill>
                  <a:srgbClr val="B37C00"/>
                </a:solidFill>
              </a:rPr>
              <a:t>!</a:t>
            </a:r>
            <a:endParaRPr lang="de-DE" sz="4200" dirty="0">
              <a:solidFill>
                <a:srgbClr val="B37C00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3068960"/>
            <a:ext cx="5832475" cy="201622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Titel</a:t>
            </a:r>
          </a:p>
          <a:p>
            <a:pPr lvl="0"/>
            <a:r>
              <a:rPr lang="de-DE" dirty="0" smtClean="0"/>
              <a:t>Abteilung</a:t>
            </a:r>
            <a:br>
              <a:rPr lang="de-DE" dirty="0" smtClean="0"/>
            </a:br>
            <a:r>
              <a:rPr lang="de-DE" dirty="0" smtClean="0"/>
              <a:t>Funktion</a:t>
            </a:r>
            <a:br>
              <a:rPr lang="de-DE" dirty="0" smtClean="0"/>
            </a:br>
            <a:r>
              <a:rPr lang="de-DE" dirty="0" smtClean="0"/>
              <a:t>Tel. +49 30 88007-XXX</a:t>
            </a:r>
            <a:br>
              <a:rPr lang="de-DE" dirty="0" smtClean="0"/>
            </a:br>
            <a:r>
              <a:rPr lang="de-DE" dirty="0" err="1" smtClean="0"/>
              <a:t>vorname.nachname@swp-berlin.org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5650" y="2780928"/>
            <a:ext cx="5832475" cy="270370"/>
          </a:xfr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5024968"/>
            <a:ext cx="4204716" cy="135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764704"/>
            <a:ext cx="6911975" cy="10799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989138"/>
            <a:ext cx="6911975" cy="43288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87900" y="6452934"/>
            <a:ext cx="3816100" cy="2685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778"/>
                </a:solidFill>
              </a:defRPr>
            </a:lvl1pPr>
          </a:lstStyle>
          <a:p>
            <a:fld id="{70003094-8FF1-CE47-AFE2-4664D165B39A}" type="datetime1">
              <a:rPr lang="de-DE" smtClean="0"/>
              <a:t>05.12.2018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650" y="6452934"/>
            <a:ext cx="5832475" cy="2685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778"/>
                </a:solidFill>
              </a:defRPr>
            </a:lvl1pPr>
          </a:lstStyle>
          <a:p>
            <a:r>
              <a:rPr lang="de-DE" dirty="0" smtClean="0"/>
              <a:t>Autorenname, Titel der Präsentation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452934"/>
            <a:ext cx="578654" cy="2685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rgbClr val="B37C00"/>
                </a:solidFill>
              </a:defRPr>
            </a:lvl1pPr>
          </a:lstStyle>
          <a:p>
            <a:fld id="{30DD8CAD-C410-384E-850E-4F4EEE2172D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86" y="0"/>
            <a:ext cx="359664" cy="17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5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76" r:id="rId4"/>
    <p:sldLayoutId id="2147483675" r:id="rId5"/>
    <p:sldLayoutId id="2147483673" r:id="rId6"/>
    <p:sldLayoutId id="2147483672" r:id="rId7"/>
    <p:sldLayoutId id="2147483663" r:id="rId8"/>
    <p:sldLayoutId id="2147483677" r:id="rId9"/>
    <p:sldLayoutId id="2147483664" r:id="rId10"/>
    <p:sldLayoutId id="2147483665" r:id="rId11"/>
    <p:sldLayoutId id="2147483666" r:id="rId12"/>
    <p:sldLayoutId id="214748366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77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004778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B37C00"/>
        </a:buClr>
        <a:buFont typeface="Symbol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B37C00"/>
        </a:buClr>
        <a:buFont typeface="Symbol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2000"/>
        </a:spcBef>
        <a:spcAft>
          <a:spcPts val="500"/>
        </a:spcAft>
        <a:buFontTx/>
        <a:buNone/>
        <a:defRPr sz="1800" b="1" kern="1200">
          <a:solidFill>
            <a:srgbClr val="B37C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17" userDrawn="1">
          <p15:clr>
            <a:srgbClr val="F26B43"/>
          </p15:clr>
        </p15:guide>
        <p15:guide id="2" pos="1746" userDrawn="1">
          <p15:clr>
            <a:srgbClr val="F26B43"/>
          </p15:clr>
        </p15:guide>
        <p15:guide id="3" pos="1610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pos="3016" userDrawn="1">
          <p15:clr>
            <a:srgbClr val="F26B43"/>
          </p15:clr>
        </p15:guide>
        <p15:guide id="6" pos="4150" userDrawn="1">
          <p15:clr>
            <a:srgbClr val="F26B43"/>
          </p15:clr>
        </p15:guide>
        <p15:guide id="7" pos="4286" userDrawn="1">
          <p15:clr>
            <a:srgbClr val="F26B43"/>
          </p15:clr>
        </p15:guide>
        <p15:guide id="8" pos="476" userDrawn="1">
          <p15:clr>
            <a:srgbClr val="F26B43"/>
          </p15:clr>
        </p15:guide>
        <p15:guide id="9" pos="5420" userDrawn="1">
          <p15:clr>
            <a:srgbClr val="F26B43"/>
          </p15:clr>
        </p15:guide>
        <p15:guide id="10" pos="4830" userDrawn="1">
          <p15:clr>
            <a:srgbClr val="F26B43"/>
          </p15:clr>
        </p15:guide>
        <p15:guide id="11" orient="horz" pos="1253" userDrawn="1">
          <p15:clr>
            <a:srgbClr val="F26B43"/>
          </p15:clr>
        </p15:guide>
        <p15:guide id="12" orient="horz" pos="3974" userDrawn="1">
          <p15:clr>
            <a:srgbClr val="F26B43"/>
          </p15:clr>
        </p15:guide>
        <p15:guide id="13" orient="horz" pos="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93" y="1124744"/>
            <a:ext cx="8964488" cy="1943745"/>
          </a:xfrm>
        </p:spPr>
        <p:txBody>
          <a:bodyPr/>
          <a:lstStyle/>
          <a:p>
            <a:pPr algn="ctr"/>
            <a:r>
              <a:rPr lang="de-DE" sz="3600" dirty="0"/>
              <a:t/>
            </a:r>
            <a:br>
              <a:rPr lang="de-DE" sz="3600" dirty="0"/>
            </a:br>
            <a:r>
              <a:rPr lang="de-DE" sz="3600" b="1" dirty="0"/>
              <a:t>Anspruch, Wirklichkeit und 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b="1" dirty="0"/>
              <a:t>Herausforderungen </a:t>
            </a:r>
            <a:r>
              <a:rPr lang="de-DE" sz="3600" b="1" dirty="0" smtClean="0"/>
              <a:t>der </a:t>
            </a:r>
            <a:r>
              <a:rPr lang="de-DE" sz="3600" b="1" dirty="0"/>
              <a:t>EU-Agrarpolitik</a:t>
            </a:r>
            <a:r>
              <a:rPr lang="de-DE" sz="3600" b="1" dirty="0">
                <a:solidFill>
                  <a:srgbClr val="FF0000"/>
                </a:solidFill>
              </a:rPr>
              <a:t> </a:t>
            </a:r>
            <a:r>
              <a:rPr lang="de-DE" sz="3600" b="1" dirty="0" smtClean="0">
                <a:solidFill>
                  <a:srgbClr val="FF0000"/>
                </a:solidFill>
              </a:rPr>
              <a:t/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(und ihre Grenzen)</a:t>
            </a:r>
            <a:endParaRPr lang="en-GB" sz="3600" noProof="0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6911975" cy="1008112"/>
          </a:xfrm>
        </p:spPr>
        <p:txBody>
          <a:bodyPr/>
          <a:lstStyle/>
          <a:p>
            <a:r>
              <a:rPr lang="en-GB" noProof="0" dirty="0" err="1" smtClean="0"/>
              <a:t>Dr.</a:t>
            </a:r>
            <a:r>
              <a:rPr lang="en-GB" noProof="0" dirty="0" smtClean="0"/>
              <a:t> Bettina Rudloff, </a:t>
            </a:r>
            <a:r>
              <a:rPr lang="en-GB" noProof="0" dirty="0" err="1" smtClean="0"/>
              <a:t>Stiftung</a:t>
            </a:r>
            <a:r>
              <a:rPr lang="en-GB" noProof="0" dirty="0" smtClean="0"/>
              <a:t> </a:t>
            </a:r>
            <a:r>
              <a:rPr lang="en-GB" noProof="0" dirty="0" err="1" smtClean="0"/>
              <a:t>Wissenschaft</a:t>
            </a:r>
            <a:r>
              <a:rPr lang="en-GB" noProof="0" dirty="0" smtClean="0"/>
              <a:t> und </a:t>
            </a:r>
            <a:r>
              <a:rPr lang="en-GB" noProof="0" dirty="0" err="1" smtClean="0"/>
              <a:t>Politik</a:t>
            </a:r>
            <a:r>
              <a:rPr lang="en-GB" noProof="0" dirty="0" smtClean="0"/>
              <a:t>, SWP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023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6911975" cy="1079971"/>
          </a:xfrm>
        </p:spPr>
        <p:txBody>
          <a:bodyPr/>
          <a:lstStyle/>
          <a:p>
            <a:r>
              <a:rPr lang="en-GB" dirty="0" err="1" smtClean="0"/>
              <a:t>Klassische</a:t>
            </a:r>
            <a:r>
              <a:rPr lang="en-GB" dirty="0" smtClean="0"/>
              <a:t> </a:t>
            </a:r>
            <a:r>
              <a:rPr lang="en-GB" dirty="0" err="1" smtClean="0"/>
              <a:t>Ansprüche</a:t>
            </a:r>
            <a:r>
              <a:rPr lang="en-GB" dirty="0" smtClean="0"/>
              <a:t> an </a:t>
            </a:r>
            <a:r>
              <a:rPr lang="en-GB" dirty="0" err="1" smtClean="0"/>
              <a:t>Politik</a:t>
            </a:r>
            <a:r>
              <a:rPr lang="en-GB" dirty="0" smtClean="0"/>
              <a:t> und die GAP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119613" y="6509277"/>
            <a:ext cx="3816100" cy="268542"/>
          </a:xfrm>
        </p:spPr>
        <p:txBody>
          <a:bodyPr/>
          <a:lstStyle/>
          <a:p>
            <a:fld id="{0D9F1654-BF52-CA4E-9D41-7278B0E23321}" type="datetime1">
              <a:rPr lang="de-DE" smtClean="0"/>
              <a:t>05.12.2018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3568" y="6509277"/>
            <a:ext cx="5832475" cy="268542"/>
          </a:xfrm>
        </p:spPr>
        <p:txBody>
          <a:bodyPr/>
          <a:lstStyle/>
          <a:p>
            <a:r>
              <a:rPr lang="de-DE" dirty="0" smtClean="0"/>
              <a:t>Bettina Rudloff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546586"/>
            <a:ext cx="578654" cy="268542"/>
          </a:xfrm>
        </p:spPr>
        <p:txBody>
          <a:bodyPr/>
          <a:lstStyle/>
          <a:p>
            <a:fld id="{30DD8CAD-C410-384E-850E-4F4EEE2172DA}" type="slidenum">
              <a:rPr lang="de-DE" smtClean="0"/>
              <a:t>2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07504" y="1611416"/>
            <a:ext cx="8938069" cy="5767130"/>
          </a:xfrm>
        </p:spPr>
        <p:txBody>
          <a:bodyPr>
            <a:normAutofit/>
          </a:bodyPr>
          <a:lstStyle/>
          <a:p>
            <a:pPr marL="717550" lvl="3" indent="-457200">
              <a:buClrTx/>
              <a:buFont typeface="Wingdings" panose="05000000000000000000" pitchFamily="2" charset="2"/>
              <a:buChar char="§"/>
            </a:pPr>
            <a:r>
              <a:rPr lang="en-GB" sz="2800" b="1" dirty="0" err="1" smtClean="0"/>
              <a:t>Marktversagen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wie</a:t>
            </a:r>
            <a:endParaRPr lang="en-GB" sz="2800" b="1" dirty="0"/>
          </a:p>
          <a:p>
            <a:pPr marL="1168400" lvl="5" indent="-265113">
              <a:buFont typeface="Wingdings" panose="05000000000000000000" pitchFamily="2" charset="2"/>
              <a:buChar char="§"/>
            </a:pPr>
            <a:r>
              <a:rPr lang="en-GB" sz="2800" dirty="0" err="1" smtClean="0"/>
              <a:t>Öffentliche</a:t>
            </a:r>
            <a:r>
              <a:rPr lang="en-GB" sz="2800" dirty="0" smtClean="0"/>
              <a:t> </a:t>
            </a:r>
            <a:r>
              <a:rPr lang="en-GB" sz="2800" dirty="0" err="1" smtClean="0"/>
              <a:t>Güter</a:t>
            </a:r>
            <a:endParaRPr lang="en-GB" sz="2800" dirty="0" smtClean="0"/>
          </a:p>
          <a:p>
            <a:pPr marL="1168400" lvl="5" indent="-265113">
              <a:buFont typeface="Wingdings" panose="05000000000000000000" pitchFamily="2" charset="2"/>
              <a:buChar char="§"/>
            </a:pPr>
            <a:r>
              <a:rPr lang="en-GB" sz="2800" dirty="0" err="1" smtClean="0"/>
              <a:t>Externe</a:t>
            </a:r>
            <a:r>
              <a:rPr lang="en-GB" sz="2800" dirty="0" smtClean="0"/>
              <a:t> </a:t>
            </a:r>
            <a:r>
              <a:rPr lang="en-GB" sz="2800" dirty="0" err="1" smtClean="0"/>
              <a:t>Effekte</a:t>
            </a:r>
            <a:endParaRPr lang="en-GB" sz="2800" dirty="0"/>
          </a:p>
          <a:p>
            <a:pPr marL="1168400" lvl="5" indent="-265113">
              <a:buFont typeface="Wingdings" panose="05000000000000000000" pitchFamily="2" charset="2"/>
              <a:buChar char="§"/>
            </a:pPr>
            <a:r>
              <a:rPr lang="en-GB" sz="2800" dirty="0" err="1" smtClean="0"/>
              <a:t>Marktmacht</a:t>
            </a:r>
            <a:endParaRPr lang="en-GB" sz="2800" dirty="0" smtClean="0"/>
          </a:p>
          <a:p>
            <a:pPr marL="903287" lvl="5" indent="0">
              <a:buNone/>
            </a:pPr>
            <a:endParaRPr lang="en-GB" sz="2800" dirty="0"/>
          </a:p>
          <a:p>
            <a:pPr marL="714375" lvl="7" indent="-439738">
              <a:buFont typeface="Wingdings" panose="05000000000000000000" pitchFamily="2" charset="2"/>
              <a:buChar char="§"/>
            </a:pPr>
            <a:r>
              <a:rPr lang="en-GB" sz="2800" b="1" dirty="0" err="1" smtClean="0"/>
              <a:t>Verteilungsgerechtigkeit</a:t>
            </a:r>
            <a:endParaRPr lang="en-GB" sz="2800" b="1" dirty="0" smtClean="0"/>
          </a:p>
          <a:p>
            <a:pPr marL="1168400" lvl="5" indent="-265113">
              <a:buFont typeface="Wingdings" panose="05000000000000000000" pitchFamily="2" charset="2"/>
              <a:buChar char="§"/>
            </a:pPr>
            <a:endParaRPr lang="en-GB" sz="2800" dirty="0" smtClean="0"/>
          </a:p>
          <a:p>
            <a:pPr marL="717550" lvl="3" indent="-457200">
              <a:buClrTx/>
              <a:buFont typeface="Wingdings" panose="05000000000000000000" pitchFamily="2" charset="2"/>
              <a:buChar char="§"/>
            </a:pPr>
            <a:r>
              <a:rPr lang="en-GB" sz="2800" b="1" dirty="0" err="1" smtClean="0"/>
              <a:t>Verständlichkeit</a:t>
            </a:r>
            <a:r>
              <a:rPr lang="en-GB" sz="2800" b="1" dirty="0" smtClean="0"/>
              <a:t> und </a:t>
            </a:r>
            <a:r>
              <a:rPr lang="en-GB" sz="2800" b="1" dirty="0" err="1" smtClean="0"/>
              <a:t>Akzeptanz</a:t>
            </a:r>
            <a:endParaRPr lang="en-GB" sz="2800" b="1" dirty="0" smtClean="0"/>
          </a:p>
          <a:p>
            <a:pPr marL="997200" lvl="3" indent="-457200">
              <a:buFont typeface="Wingdings" panose="05000000000000000000" pitchFamily="2" charset="2"/>
              <a:buChar char="§"/>
            </a:pPr>
            <a:endParaRPr lang="en-GB" sz="2800" dirty="0" smtClean="0"/>
          </a:p>
          <a:p>
            <a:pPr marL="717550" lvl="3" indent="-45720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► 	 </a:t>
            </a:r>
            <a:r>
              <a:rPr lang="en-GB" sz="2800" dirty="0" err="1" smtClean="0"/>
              <a:t>Risiko</a:t>
            </a:r>
            <a:r>
              <a:rPr lang="en-GB" sz="2800" dirty="0" smtClean="0"/>
              <a:t>: </a:t>
            </a:r>
            <a:r>
              <a:rPr lang="en-GB" sz="2800" dirty="0" err="1" smtClean="0"/>
              <a:t>Politikversagen</a:t>
            </a:r>
            <a:endParaRPr lang="en-GB" sz="2800" dirty="0" smtClean="0"/>
          </a:p>
          <a:p>
            <a:pPr lvl="3" indent="0">
              <a:buNone/>
            </a:pPr>
            <a:endParaRPr lang="en-GB" sz="5700" dirty="0" smtClean="0"/>
          </a:p>
          <a:p>
            <a:pPr lvl="3" indent="0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6224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119613" y="6509277"/>
            <a:ext cx="3816100" cy="268542"/>
          </a:xfrm>
        </p:spPr>
        <p:txBody>
          <a:bodyPr/>
          <a:lstStyle/>
          <a:p>
            <a:fld id="{0D9F1654-BF52-CA4E-9D41-7278B0E23321}" type="datetime1">
              <a:rPr lang="de-DE" smtClean="0"/>
              <a:t>05.12.2018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3568" y="6509277"/>
            <a:ext cx="5832475" cy="268542"/>
          </a:xfrm>
        </p:spPr>
        <p:txBody>
          <a:bodyPr/>
          <a:lstStyle/>
          <a:p>
            <a:r>
              <a:rPr lang="de-DE" dirty="0" smtClean="0"/>
              <a:t>Bettina Rudloff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546586"/>
            <a:ext cx="578654" cy="268542"/>
          </a:xfrm>
        </p:spPr>
        <p:txBody>
          <a:bodyPr/>
          <a:lstStyle/>
          <a:p>
            <a:fld id="{30DD8CAD-C410-384E-850E-4F4EEE2172DA}" type="slidenum">
              <a:rPr lang="de-DE" smtClean="0"/>
              <a:t>3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43817" y="188640"/>
            <a:ext cx="8938069" cy="5767130"/>
          </a:xfrm>
        </p:spPr>
        <p:txBody>
          <a:bodyPr>
            <a:normAutofit fontScale="77500" lnSpcReduction="20000"/>
          </a:bodyPr>
          <a:lstStyle/>
          <a:p>
            <a:pPr lvl="3" indent="0">
              <a:buNone/>
            </a:pPr>
            <a:endParaRPr lang="en-GB" sz="5700" dirty="0" smtClean="0"/>
          </a:p>
          <a:p>
            <a:pPr lvl="3" indent="0">
              <a:buNone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err="1" smtClean="0"/>
              <a:t>Explizite</a:t>
            </a:r>
            <a:r>
              <a:rPr lang="en-GB" sz="2800" b="1" dirty="0" smtClean="0"/>
              <a:t>, legal </a:t>
            </a:r>
            <a:r>
              <a:rPr lang="en-GB" sz="2800" b="1" dirty="0" err="1" smtClean="0"/>
              <a:t>verankerte</a:t>
            </a:r>
            <a:r>
              <a:rPr lang="en-GB" sz="2800" b="1" dirty="0" smtClean="0"/>
              <a:t>  </a:t>
            </a:r>
            <a:r>
              <a:rPr lang="en-GB" sz="2800" b="1" dirty="0" err="1" smtClean="0"/>
              <a:t>Ziele</a:t>
            </a:r>
            <a:r>
              <a:rPr lang="en-GB" sz="2800" b="1" dirty="0" smtClean="0"/>
              <a:t> der EU </a:t>
            </a:r>
          </a:p>
          <a:p>
            <a:pPr marL="817200" lvl="2" indent="-457200">
              <a:buFont typeface="Wingdings" panose="05000000000000000000" pitchFamily="2" charset="2"/>
              <a:buChar char="§"/>
            </a:pPr>
            <a:r>
              <a:rPr lang="en-GB" sz="2800" b="1" dirty="0" smtClean="0"/>
              <a:t>GAP</a:t>
            </a:r>
            <a:r>
              <a:rPr lang="en-GB" sz="2800" dirty="0" smtClean="0"/>
              <a:t>, Art. 39 AEUV: </a:t>
            </a:r>
            <a:br>
              <a:rPr lang="en-GB" sz="2800" dirty="0" smtClean="0"/>
            </a:br>
            <a:r>
              <a:rPr lang="en-GB" sz="2800" dirty="0" err="1" smtClean="0"/>
              <a:t>Produktivität</a:t>
            </a:r>
            <a:r>
              <a:rPr lang="en-GB" sz="2800" dirty="0" smtClean="0"/>
              <a:t>, </a:t>
            </a:r>
            <a:r>
              <a:rPr lang="en-GB" sz="2800" dirty="0" err="1" smtClean="0"/>
              <a:t>angemessene</a:t>
            </a:r>
            <a:r>
              <a:rPr lang="en-GB" sz="2800" dirty="0" smtClean="0"/>
              <a:t> </a:t>
            </a:r>
            <a:r>
              <a:rPr lang="en-GB" sz="2800" dirty="0" err="1" smtClean="0"/>
              <a:t>Lebenshaltung</a:t>
            </a:r>
            <a:r>
              <a:rPr lang="en-GB" sz="2800" dirty="0" smtClean="0"/>
              <a:t>, </a:t>
            </a:r>
            <a:r>
              <a:rPr lang="en-GB" sz="2800" dirty="0" err="1" smtClean="0"/>
              <a:t>Versorgung</a:t>
            </a:r>
            <a:r>
              <a:rPr lang="en-GB" sz="2800" dirty="0" smtClean="0"/>
              <a:t>, </a:t>
            </a:r>
            <a:r>
              <a:rPr lang="en-GB" sz="2800" dirty="0" err="1" smtClean="0"/>
              <a:t>angemessene</a:t>
            </a:r>
            <a:r>
              <a:rPr lang="en-GB" sz="2800" dirty="0" smtClean="0"/>
              <a:t> </a:t>
            </a:r>
            <a:r>
              <a:rPr lang="en-GB" sz="2800" dirty="0" err="1" smtClean="0"/>
              <a:t>Preise</a:t>
            </a:r>
            <a:endParaRPr lang="en-GB" sz="2800" dirty="0"/>
          </a:p>
          <a:p>
            <a:pPr marL="817200" lvl="2" indent="-457200">
              <a:buFont typeface="Wingdings" panose="05000000000000000000" pitchFamily="2" charset="2"/>
              <a:buChar char="§"/>
            </a:pPr>
            <a:r>
              <a:rPr lang="en-GB" sz="2800" b="1" dirty="0" err="1" smtClean="0"/>
              <a:t>Kohärenz</a:t>
            </a:r>
            <a:r>
              <a:rPr lang="en-GB" sz="2800" dirty="0" smtClean="0"/>
              <a:t>, Art. 7 AEUV</a:t>
            </a:r>
          </a:p>
          <a:p>
            <a:pPr marL="817200" lvl="2" indent="-457200">
              <a:buFont typeface="Wingdings" panose="05000000000000000000" pitchFamily="2" charset="2"/>
              <a:buChar char="§"/>
            </a:pPr>
            <a:r>
              <a:rPr lang="en-GB" sz="2800" dirty="0" err="1" smtClean="0"/>
              <a:t>Internationale</a:t>
            </a:r>
            <a:r>
              <a:rPr lang="en-GB" sz="2800" dirty="0" smtClean="0"/>
              <a:t> </a:t>
            </a:r>
            <a:r>
              <a:rPr lang="en-GB" sz="2800" dirty="0" err="1" smtClean="0"/>
              <a:t>Verpflichtungen</a:t>
            </a:r>
            <a:r>
              <a:rPr lang="en-GB" sz="2800" dirty="0" smtClean="0"/>
              <a:t>: SDGs, </a:t>
            </a:r>
            <a:r>
              <a:rPr lang="en-GB" sz="2800" dirty="0" err="1" smtClean="0"/>
              <a:t>Klimaschutzabkommen</a:t>
            </a:r>
            <a:r>
              <a:rPr lang="en-GB" sz="2800" dirty="0" smtClean="0"/>
              <a:t>  </a:t>
            </a:r>
          </a:p>
          <a:p>
            <a:pPr lvl="3" indent="0">
              <a:buNone/>
            </a:pPr>
            <a:endParaRPr lang="en-GB" sz="2800" dirty="0" smtClean="0"/>
          </a:p>
          <a:p>
            <a:pPr lvl="3" indent="0">
              <a:buNone/>
            </a:pPr>
            <a:endParaRPr lang="en-GB" sz="31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err="1" smtClean="0"/>
              <a:t>Übergeordnete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polit-strategische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Ziele</a:t>
            </a:r>
            <a:r>
              <a:rPr lang="en-GB" sz="2800" b="1" dirty="0" smtClean="0"/>
              <a:t> </a:t>
            </a:r>
          </a:p>
          <a:p>
            <a:pPr marL="817200" lvl="2" indent="-457200">
              <a:buFont typeface="Wingdings" panose="05000000000000000000" pitchFamily="2" charset="2"/>
              <a:buChar char="§"/>
            </a:pPr>
            <a:r>
              <a:rPr lang="en-GB" sz="2800" dirty="0" err="1" smtClean="0"/>
              <a:t>Kohäsion</a:t>
            </a:r>
            <a:r>
              <a:rPr lang="en-GB" sz="2800" dirty="0" smtClean="0"/>
              <a:t>: </a:t>
            </a:r>
            <a:r>
              <a:rPr lang="en-GB" sz="2800" dirty="0"/>
              <a:t>	</a:t>
            </a:r>
            <a:r>
              <a:rPr lang="en-GB" sz="2800" dirty="0" smtClean="0"/>
              <a:t>	Nord-</a:t>
            </a:r>
            <a:r>
              <a:rPr lang="en-GB" sz="2800" dirty="0" err="1" smtClean="0"/>
              <a:t>Süd</a:t>
            </a:r>
            <a:r>
              <a:rPr lang="en-GB" sz="2800" dirty="0" smtClean="0"/>
              <a:t>, West-</a:t>
            </a:r>
            <a:r>
              <a:rPr lang="en-GB" sz="2800" dirty="0" err="1" smtClean="0"/>
              <a:t>Ost</a:t>
            </a:r>
            <a:r>
              <a:rPr lang="en-GB" sz="2800" dirty="0" smtClean="0"/>
              <a:t>, </a:t>
            </a:r>
            <a:r>
              <a:rPr lang="en-GB" sz="2800" dirty="0" err="1"/>
              <a:t>a</a:t>
            </a:r>
            <a:r>
              <a:rPr lang="en-GB" sz="2800" dirty="0" err="1" smtClean="0"/>
              <a:t>lte</a:t>
            </a:r>
            <a:r>
              <a:rPr lang="en-GB" sz="2800" dirty="0" smtClean="0"/>
              <a:t>- </a:t>
            </a:r>
            <a:r>
              <a:rPr lang="en-GB" sz="2800" dirty="0" err="1" smtClean="0"/>
              <a:t>neue</a:t>
            </a:r>
            <a:r>
              <a:rPr lang="en-GB" sz="2800" dirty="0" smtClean="0"/>
              <a:t> MS, 					Land-</a:t>
            </a:r>
            <a:r>
              <a:rPr lang="en-GB" sz="2800" dirty="0" err="1" smtClean="0"/>
              <a:t>Stadt</a:t>
            </a:r>
            <a:endParaRPr lang="en-GB" sz="2800" dirty="0" smtClean="0"/>
          </a:p>
          <a:p>
            <a:pPr marL="817200" lvl="2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Signal </a:t>
            </a:r>
            <a:r>
              <a:rPr lang="en-GB" sz="2800" dirty="0" err="1" smtClean="0"/>
              <a:t>für</a:t>
            </a:r>
            <a:r>
              <a:rPr lang="en-GB" sz="2800" dirty="0" smtClean="0"/>
              <a:t> </a:t>
            </a:r>
            <a:r>
              <a:rPr lang="en-GB" sz="2800" dirty="0" err="1" smtClean="0"/>
              <a:t>Verhandlungserfolg</a:t>
            </a:r>
            <a:r>
              <a:rPr lang="en-GB" sz="2800" dirty="0" smtClean="0"/>
              <a:t>:</a:t>
            </a:r>
            <a:br>
              <a:rPr lang="en-GB" sz="2800" dirty="0" smtClean="0"/>
            </a:br>
            <a:r>
              <a:rPr lang="en-GB" sz="2800" dirty="0" smtClean="0"/>
              <a:t>			 	</a:t>
            </a:r>
            <a:r>
              <a:rPr lang="en-GB" sz="2800" dirty="0" err="1" smtClean="0"/>
              <a:t>Nettosaldo</a:t>
            </a:r>
            <a:r>
              <a:rPr lang="en-GB" sz="2800" dirty="0" smtClean="0"/>
              <a:t>- </a:t>
            </a:r>
            <a:r>
              <a:rPr lang="en-GB" sz="2800" dirty="0" err="1" smtClean="0"/>
              <a:t>Debatte</a:t>
            </a:r>
            <a:r>
              <a:rPr lang="en-GB" sz="2800" dirty="0" smtClean="0"/>
              <a:t> </a:t>
            </a:r>
            <a:r>
              <a:rPr lang="en-GB" sz="2800" dirty="0" err="1" smtClean="0"/>
              <a:t>im</a:t>
            </a:r>
            <a:r>
              <a:rPr lang="en-GB" sz="2800" dirty="0" smtClean="0"/>
              <a:t> </a:t>
            </a:r>
            <a:r>
              <a:rPr lang="en-GB" sz="2800" dirty="0" err="1" smtClean="0"/>
              <a:t>Haushalt</a:t>
            </a:r>
            <a:endParaRPr lang="en-GB" sz="2800" dirty="0" smtClean="0"/>
          </a:p>
          <a:p>
            <a:pPr marL="817200" lvl="2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(</a:t>
            </a:r>
            <a:r>
              <a:rPr lang="en-GB" sz="2800" dirty="0" err="1" smtClean="0"/>
              <a:t>Ausgleich</a:t>
            </a:r>
            <a:r>
              <a:rPr lang="en-GB" sz="2800" dirty="0" smtClean="0"/>
              <a:t>) von </a:t>
            </a:r>
            <a:r>
              <a:rPr lang="en-GB" sz="2800" dirty="0" err="1" smtClean="0"/>
              <a:t>Interessengruppen</a:t>
            </a:r>
            <a:r>
              <a:rPr lang="en-GB" sz="28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1" dirty="0" smtClean="0"/>
          </a:p>
          <a:p>
            <a:endParaRPr lang="en-GB" sz="2800" b="1" dirty="0" smtClean="0"/>
          </a:p>
          <a:p>
            <a:endParaRPr lang="de-DE" sz="28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43817" y="404664"/>
            <a:ext cx="6911975" cy="10799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47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Andere</a:t>
            </a:r>
            <a:r>
              <a:rPr lang="en-GB" dirty="0" smtClean="0"/>
              <a:t> </a:t>
            </a:r>
            <a:r>
              <a:rPr lang="en-GB" dirty="0" err="1" smtClean="0"/>
              <a:t>Ansprüche</a:t>
            </a:r>
            <a:r>
              <a:rPr lang="en-GB" dirty="0" smtClean="0"/>
              <a:t> an die GAP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9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846" y="260924"/>
            <a:ext cx="6911975" cy="1079971"/>
          </a:xfrm>
        </p:spPr>
        <p:txBody>
          <a:bodyPr/>
          <a:lstStyle/>
          <a:p>
            <a:r>
              <a:rPr lang="en-GB" dirty="0" err="1" smtClean="0"/>
              <a:t>Aktuell</a:t>
            </a:r>
            <a:r>
              <a:rPr lang="en-GB" dirty="0" smtClean="0"/>
              <a:t> </a:t>
            </a:r>
            <a:r>
              <a:rPr lang="en-GB" dirty="0" err="1" smtClean="0"/>
              <a:t>veränderte</a:t>
            </a:r>
            <a:r>
              <a:rPr lang="en-GB" dirty="0" smtClean="0"/>
              <a:t> </a:t>
            </a:r>
            <a:r>
              <a:rPr lang="en-GB" dirty="0" err="1" smtClean="0"/>
              <a:t>Ansprüche</a:t>
            </a:r>
            <a:r>
              <a:rPr lang="en-GB" dirty="0" smtClean="0"/>
              <a:t> an die GAP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1654-BF52-CA4E-9D41-7278B0E23321}" type="datetime1">
              <a:rPr lang="de-DE" smtClean="0"/>
              <a:t>05.12.2018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3568" y="6509277"/>
            <a:ext cx="5832475" cy="268542"/>
          </a:xfrm>
        </p:spPr>
        <p:txBody>
          <a:bodyPr/>
          <a:lstStyle/>
          <a:p>
            <a:r>
              <a:rPr lang="de-DE" dirty="0" smtClean="0"/>
              <a:t>Bettina Rudloff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546586"/>
            <a:ext cx="578654" cy="268542"/>
          </a:xfrm>
        </p:spPr>
        <p:txBody>
          <a:bodyPr/>
          <a:lstStyle/>
          <a:p>
            <a:fld id="{30DD8CAD-C410-384E-850E-4F4EEE2172DA}" type="slidenum">
              <a:rPr lang="de-DE" smtClean="0"/>
              <a:t>4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09478" y="908720"/>
            <a:ext cx="8901592" cy="525658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/>
              <a:t>(</a:t>
            </a:r>
            <a:r>
              <a:rPr lang="de-DE" sz="2800" b="1" dirty="0" smtClean="0"/>
              <a:t>Noch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steigende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Verschärfung</a:t>
            </a:r>
            <a:r>
              <a:rPr lang="en-GB" sz="2800" b="1" dirty="0" smtClean="0"/>
              <a:t>) </a:t>
            </a:r>
            <a:br>
              <a:rPr lang="en-GB" sz="2800" b="1" dirty="0" smtClean="0"/>
            </a:br>
            <a:r>
              <a:rPr lang="en-GB" sz="2800" b="1" dirty="0" smtClean="0"/>
              <a:t>der </a:t>
            </a:r>
            <a:r>
              <a:rPr lang="en-GB" sz="2800" b="1" dirty="0" err="1" smtClean="0"/>
              <a:t>Budgetbegrenzung</a:t>
            </a:r>
            <a:r>
              <a:rPr lang="en-GB" sz="2800" b="1" dirty="0" smtClean="0"/>
              <a:t> und </a:t>
            </a:r>
            <a:r>
              <a:rPr lang="en-GB" sz="2800" b="1" dirty="0" err="1" smtClean="0"/>
              <a:t>Legitimierungsdruck</a:t>
            </a:r>
            <a:endParaRPr lang="en-GB" sz="2800" b="1" dirty="0" smtClean="0"/>
          </a:p>
          <a:p>
            <a:pPr marL="817200" lvl="2" indent="-457200">
              <a:buFont typeface="Wingdings" panose="05000000000000000000" pitchFamily="2" charset="2"/>
              <a:buChar char="§"/>
            </a:pPr>
            <a:r>
              <a:rPr lang="en-GB" sz="2800" dirty="0" err="1" smtClean="0"/>
              <a:t>Brexit</a:t>
            </a:r>
            <a:endParaRPr lang="en-GB" sz="2800" dirty="0" smtClean="0"/>
          </a:p>
          <a:p>
            <a:pPr marL="817200" lvl="2" indent="-457200">
              <a:buFont typeface="Wingdings" panose="05000000000000000000" pitchFamily="2" charset="2"/>
              <a:buChar char="§"/>
            </a:pPr>
            <a:r>
              <a:rPr lang="en-GB" sz="2800" dirty="0" err="1" smtClean="0"/>
              <a:t>Neue</a:t>
            </a:r>
            <a:r>
              <a:rPr lang="en-GB" sz="2800" dirty="0" smtClean="0"/>
              <a:t> </a:t>
            </a:r>
            <a:r>
              <a:rPr lang="en-GB" sz="2800" dirty="0" err="1" smtClean="0"/>
              <a:t>Prioritäten</a:t>
            </a:r>
            <a:r>
              <a:rPr lang="en-GB" sz="2800" dirty="0"/>
              <a:t> </a:t>
            </a:r>
            <a:r>
              <a:rPr lang="en-GB" sz="2800" dirty="0" err="1" smtClean="0"/>
              <a:t>erfordern</a:t>
            </a:r>
            <a:r>
              <a:rPr lang="en-GB" sz="2800" dirty="0" smtClean="0"/>
              <a:t> </a:t>
            </a:r>
            <a:r>
              <a:rPr lang="en-GB" sz="2800" dirty="0" err="1" smtClean="0"/>
              <a:t>auch</a:t>
            </a:r>
            <a:r>
              <a:rPr lang="en-GB" sz="2800" dirty="0" smtClean="0"/>
              <a:t> Budget</a:t>
            </a:r>
          </a:p>
          <a:p>
            <a:pPr marL="1255713" lvl="5" indent="-457200">
              <a:buFont typeface="Wingdings" panose="05000000000000000000" pitchFamily="2" charset="2"/>
              <a:buChar char="§"/>
            </a:pPr>
            <a:r>
              <a:rPr lang="en-GB" sz="2800" dirty="0" err="1" smtClean="0"/>
              <a:t>Flüchtlingssituation</a:t>
            </a:r>
            <a:endParaRPr lang="en-GB" sz="2800" dirty="0" smtClean="0"/>
          </a:p>
          <a:p>
            <a:pPr marL="1255713" lvl="5" indent="-457200">
              <a:buFont typeface="Wingdings" panose="05000000000000000000" pitchFamily="2" charset="2"/>
              <a:buChar char="§"/>
            </a:pPr>
            <a:r>
              <a:rPr lang="en-GB" sz="2800" dirty="0" err="1" smtClean="0"/>
              <a:t>Geopolitische</a:t>
            </a:r>
            <a:r>
              <a:rPr lang="en-GB" sz="2800" dirty="0" smtClean="0"/>
              <a:t> und </a:t>
            </a:r>
            <a:r>
              <a:rPr lang="en-GB" sz="2800" dirty="0" err="1" smtClean="0"/>
              <a:t>wirtschaftliche</a:t>
            </a:r>
            <a:r>
              <a:rPr lang="en-GB" sz="2800" dirty="0" smtClean="0"/>
              <a:t> </a:t>
            </a:r>
            <a:r>
              <a:rPr lang="en-GB" sz="2800" dirty="0" err="1" smtClean="0"/>
              <a:t>Krisen</a:t>
            </a:r>
            <a:endParaRPr lang="en-GB" sz="2800" dirty="0" smtClean="0"/>
          </a:p>
          <a:p>
            <a:pPr marL="817200" lvl="2" indent="-457200">
              <a:buFont typeface="Wingdings" panose="05000000000000000000" pitchFamily="2" charset="2"/>
              <a:buChar char="§"/>
            </a:pPr>
            <a:r>
              <a:rPr lang="en-GB" sz="2800" dirty="0" err="1" smtClean="0"/>
              <a:t>Sinkender</a:t>
            </a:r>
            <a:r>
              <a:rPr lang="en-GB" sz="2800" dirty="0" smtClean="0"/>
              <a:t> </a:t>
            </a:r>
            <a:r>
              <a:rPr lang="en-GB" sz="2800" dirty="0" err="1" smtClean="0"/>
              <a:t>Zusammenhalt</a:t>
            </a:r>
            <a:r>
              <a:rPr lang="en-GB" sz="2800" dirty="0" smtClean="0"/>
              <a:t> und </a:t>
            </a:r>
            <a:r>
              <a:rPr lang="en-GB" sz="2800" dirty="0" err="1" smtClean="0"/>
              <a:t>Konsens</a:t>
            </a:r>
            <a:r>
              <a:rPr lang="en-GB" sz="2800" dirty="0" smtClean="0"/>
              <a:t> in der EU</a:t>
            </a:r>
          </a:p>
          <a:p>
            <a:pPr lvl="2" indent="0">
              <a:buNone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err="1" smtClean="0"/>
              <a:t>Verstärkte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Betonung</a:t>
            </a:r>
            <a:r>
              <a:rPr lang="en-GB" sz="2800" b="1" dirty="0" smtClean="0"/>
              <a:t> der </a:t>
            </a:r>
            <a:r>
              <a:rPr lang="en-GB" sz="2800" b="1" dirty="0" err="1" smtClean="0"/>
              <a:t>Außendimension</a:t>
            </a:r>
            <a:r>
              <a:rPr lang="en-GB" sz="2800" b="1" dirty="0" smtClean="0"/>
              <a:t> der GAP (?)</a:t>
            </a:r>
          </a:p>
          <a:p>
            <a:pPr marL="817200" lvl="2" indent="-457200">
              <a:buFont typeface="Wingdings" panose="05000000000000000000" pitchFamily="2" charset="2"/>
              <a:buChar char="§"/>
            </a:pPr>
            <a:r>
              <a:rPr lang="en-GB" sz="2800" dirty="0" err="1" smtClean="0"/>
              <a:t>Kommunikation</a:t>
            </a:r>
            <a:r>
              <a:rPr lang="en-GB" sz="2800" dirty="0" smtClean="0"/>
              <a:t> der </a:t>
            </a:r>
            <a:r>
              <a:rPr lang="en-GB" sz="2800" dirty="0" err="1" smtClean="0"/>
              <a:t>Kommission</a:t>
            </a:r>
            <a:r>
              <a:rPr lang="en-GB" sz="2800" dirty="0" smtClean="0"/>
              <a:t> </a:t>
            </a:r>
            <a:r>
              <a:rPr lang="en-GB" sz="2800" dirty="0" err="1" smtClean="0"/>
              <a:t>zur</a:t>
            </a:r>
            <a:r>
              <a:rPr lang="en-GB" sz="2800" dirty="0" smtClean="0"/>
              <a:t> GAP-Reform</a:t>
            </a:r>
          </a:p>
          <a:p>
            <a:pPr marL="817200" lvl="2" indent="-457200">
              <a:buFont typeface="Wingdings" panose="05000000000000000000" pitchFamily="2" charset="2"/>
              <a:buChar char="§"/>
            </a:pPr>
            <a:r>
              <a:rPr lang="en-GB" sz="2800" dirty="0" err="1" smtClean="0"/>
              <a:t>Wegfall</a:t>
            </a:r>
            <a:r>
              <a:rPr lang="en-GB" sz="2800" dirty="0" smtClean="0"/>
              <a:t> in </a:t>
            </a:r>
            <a:r>
              <a:rPr lang="en-GB" sz="2800" dirty="0" err="1" smtClean="0"/>
              <a:t>Legislativvorschlägen</a:t>
            </a:r>
            <a:r>
              <a:rPr lang="en-GB" sz="2800" dirty="0" smtClean="0"/>
              <a:t>, </a:t>
            </a:r>
            <a:r>
              <a:rPr lang="en-GB" sz="2800" dirty="0" err="1" smtClean="0"/>
              <a:t>aber</a:t>
            </a:r>
            <a:r>
              <a:rPr lang="en-GB" sz="2800" dirty="0" smtClean="0"/>
              <a:t> </a:t>
            </a:r>
            <a:r>
              <a:rPr lang="en-GB" sz="2800" dirty="0" err="1" smtClean="0"/>
              <a:t>Ergänzungen</a:t>
            </a:r>
            <a:r>
              <a:rPr lang="en-GB" sz="2800" dirty="0"/>
              <a:t> </a:t>
            </a:r>
            <a:r>
              <a:rPr lang="en-GB" sz="2800" dirty="0" err="1" smtClean="0"/>
              <a:t>im</a:t>
            </a:r>
            <a:r>
              <a:rPr lang="en-GB" sz="2800" dirty="0" smtClean="0"/>
              <a:t> EP </a:t>
            </a:r>
            <a:r>
              <a:rPr lang="en-GB" sz="2800" dirty="0" err="1" smtClean="0"/>
              <a:t>angestrebt</a:t>
            </a:r>
            <a:endParaRPr lang="en-GB" sz="2800" dirty="0" smtClean="0"/>
          </a:p>
          <a:p>
            <a:pPr marL="817200" lvl="2" indent="-457200">
              <a:buFont typeface="Wingdings" panose="05000000000000000000" pitchFamily="2" charset="2"/>
              <a:buChar char="§"/>
            </a:pPr>
            <a:r>
              <a:rPr lang="en-GB" sz="2800" dirty="0" err="1" smtClean="0"/>
              <a:t>Öffentlicher</a:t>
            </a:r>
            <a:r>
              <a:rPr lang="en-GB" sz="2800" dirty="0" smtClean="0"/>
              <a:t> </a:t>
            </a:r>
            <a:r>
              <a:rPr lang="en-GB" sz="2800" dirty="0" err="1" smtClean="0"/>
              <a:t>Diskurs</a:t>
            </a:r>
            <a:endParaRPr lang="en-GB" sz="2800" dirty="0" smtClean="0"/>
          </a:p>
          <a:p>
            <a:endParaRPr lang="en-GB" sz="2800" b="1" dirty="0" smtClean="0"/>
          </a:p>
          <a:p>
            <a:endParaRPr lang="en-GB" sz="2800" b="1" dirty="0" smtClean="0"/>
          </a:p>
          <a:p>
            <a:endParaRPr lang="en-GB" sz="28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1" dirty="0" smtClean="0"/>
          </a:p>
          <a:p>
            <a:endParaRPr lang="en-GB" sz="2800" b="1" dirty="0" smtClean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097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1654-BF52-CA4E-9D41-7278B0E23321}" type="datetime1">
              <a:rPr lang="de-DE" smtClean="0"/>
              <a:t>05.12.2018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3568" y="6509277"/>
            <a:ext cx="5832475" cy="268542"/>
          </a:xfrm>
        </p:spPr>
        <p:txBody>
          <a:bodyPr/>
          <a:lstStyle/>
          <a:p>
            <a:r>
              <a:rPr lang="de-DE" dirty="0" smtClean="0"/>
              <a:t>Bettina Rudloff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546586"/>
            <a:ext cx="578654" cy="268542"/>
          </a:xfrm>
        </p:spPr>
        <p:txBody>
          <a:bodyPr/>
          <a:lstStyle/>
          <a:p>
            <a:fld id="{30DD8CAD-C410-384E-850E-4F4EEE2172DA}" type="slidenum">
              <a:rPr lang="de-DE" smtClean="0"/>
              <a:t>5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112568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de-DE" sz="2800" dirty="0" smtClean="0"/>
              <a:t> </a:t>
            </a:r>
          </a:p>
          <a:p>
            <a:r>
              <a:rPr lang="en-GB" sz="2800" b="1" dirty="0" smtClean="0"/>
              <a:t> </a:t>
            </a:r>
          </a:p>
          <a:p>
            <a:pPr marL="514350" indent="-514350">
              <a:buFontTx/>
              <a:buAutoNum type="arabicParenBoth"/>
            </a:pPr>
            <a:r>
              <a:rPr lang="en-GB" sz="2800" b="1" dirty="0" err="1" smtClean="0"/>
              <a:t>Beitrag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zum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Klimaschutz</a:t>
            </a:r>
            <a:endParaRPr lang="en-GB" sz="2800" b="1" dirty="0"/>
          </a:p>
          <a:p>
            <a:pPr marL="514350" indent="-514350">
              <a:buAutoNum type="arabicParenBoth"/>
            </a:pPr>
            <a:endParaRPr lang="en-GB" sz="2800" b="1" dirty="0" smtClean="0"/>
          </a:p>
          <a:p>
            <a:pPr marL="514350" indent="-514350">
              <a:buAutoNum type="arabicParenBoth"/>
            </a:pPr>
            <a:r>
              <a:rPr lang="en-GB" sz="2800" b="1" dirty="0" err="1" smtClean="0"/>
              <a:t>Friedenssicherung</a:t>
            </a:r>
            <a:r>
              <a:rPr lang="en-GB" sz="2800" b="1" dirty="0" smtClean="0"/>
              <a:t> und </a:t>
            </a:r>
            <a:r>
              <a:rPr lang="en-GB" sz="2800" b="1" dirty="0" err="1" smtClean="0"/>
              <a:t>Fluchtlösung</a:t>
            </a:r>
            <a:endParaRPr lang="de-DE" sz="2800" b="1" dirty="0"/>
          </a:p>
          <a:p>
            <a:pPr marL="514350" indent="-514350">
              <a:buAutoNum type="arabicParenBoth"/>
            </a:pPr>
            <a:endParaRPr lang="de-DE" sz="2800" b="1" dirty="0" smtClean="0"/>
          </a:p>
          <a:p>
            <a:r>
              <a:rPr lang="de-DE" sz="2800" dirty="0" smtClean="0">
                <a:cs typeface="Arial" panose="020B0604020202020204" pitchFamily="34" charset="0"/>
              </a:rPr>
              <a:t>► Wirklichkeit: 		Wie ist der Zusammenhang?</a:t>
            </a:r>
          </a:p>
          <a:p>
            <a:r>
              <a:rPr lang="de-DE" sz="2800" dirty="0" smtClean="0">
                <a:cs typeface="Arial" panose="020B0604020202020204" pitchFamily="34" charset="0"/>
              </a:rPr>
              <a:t>► Anspruch: 		Woher lässt sich dieser ableiten?</a:t>
            </a:r>
          </a:p>
          <a:p>
            <a:r>
              <a:rPr lang="de-DE" sz="2800" dirty="0" smtClean="0">
                <a:cs typeface="Arial" panose="020B0604020202020204" pitchFamily="34" charset="0"/>
              </a:rPr>
              <a:t>► Herausforderungen: 	Was kann die GAP wie? </a:t>
            </a:r>
          </a:p>
          <a:p>
            <a:r>
              <a:rPr lang="de-DE" sz="2800" dirty="0" smtClean="0">
                <a:cs typeface="Arial" panose="020B0604020202020204" pitchFamily="34" charset="0"/>
              </a:rPr>
              <a:t>► Grenzen: 		Was kann die GAP nicht (alleine)?</a:t>
            </a:r>
          </a:p>
          <a:p>
            <a:endParaRPr lang="de-DE" sz="28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8862" y="189583"/>
            <a:ext cx="7897514" cy="1079971"/>
          </a:xfrm>
        </p:spPr>
        <p:txBody>
          <a:bodyPr/>
          <a:lstStyle/>
          <a:p>
            <a:r>
              <a:rPr lang="en-GB" dirty="0" err="1" smtClean="0"/>
              <a:t>Aktuelle</a:t>
            </a:r>
            <a:r>
              <a:rPr lang="en-GB" dirty="0" smtClean="0"/>
              <a:t> </a:t>
            </a:r>
            <a:r>
              <a:rPr lang="en-GB" dirty="0" err="1" smtClean="0"/>
              <a:t>veränderte</a:t>
            </a:r>
            <a:r>
              <a:rPr lang="en-GB" dirty="0" smtClean="0"/>
              <a:t> </a:t>
            </a:r>
            <a:r>
              <a:rPr lang="en-GB" dirty="0" err="1" smtClean="0"/>
              <a:t>Ansprüche</a:t>
            </a:r>
            <a:r>
              <a:rPr lang="en-GB" dirty="0" smtClean="0"/>
              <a:t> an die GAP</a:t>
            </a:r>
            <a:r>
              <a:rPr lang="en-GB" dirty="0"/>
              <a:t/>
            </a:r>
            <a:br>
              <a:rPr lang="en-GB" dirty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46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1654-BF52-CA4E-9D41-7278B0E23321}" type="datetime1">
              <a:rPr lang="de-DE" smtClean="0"/>
              <a:t>05.12.2018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3568" y="6509277"/>
            <a:ext cx="5832475" cy="268542"/>
          </a:xfrm>
        </p:spPr>
        <p:txBody>
          <a:bodyPr/>
          <a:lstStyle/>
          <a:p>
            <a:r>
              <a:rPr lang="de-DE" dirty="0" smtClean="0"/>
              <a:t>Bettina Rudloff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546586"/>
            <a:ext cx="578654" cy="268542"/>
          </a:xfrm>
        </p:spPr>
        <p:txBody>
          <a:bodyPr/>
          <a:lstStyle/>
          <a:p>
            <a:fld id="{30DD8CAD-C410-384E-850E-4F4EEE2172DA}" type="slidenum">
              <a:rPr lang="de-DE" smtClean="0"/>
              <a:t>6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2994" y="266568"/>
            <a:ext cx="9414712" cy="6320637"/>
          </a:xfrm>
        </p:spPr>
        <p:txBody>
          <a:bodyPr>
            <a:normAutofit lnSpcReduction="10000"/>
          </a:bodyPr>
          <a:lstStyle/>
          <a:p>
            <a:pPr marL="285750" indent="-285750"/>
            <a:endParaRPr lang="de-DE" sz="2000" dirty="0"/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en-GB" sz="2400" b="1" dirty="0" err="1" smtClean="0"/>
              <a:t>Wirklichkeit</a:t>
            </a:r>
            <a:r>
              <a:rPr lang="en-GB" sz="2400" b="1" dirty="0" smtClean="0"/>
              <a:t> </a:t>
            </a:r>
          </a:p>
          <a:p>
            <a:pPr marL="645750" lvl="2" indent="-285750">
              <a:buClrTx/>
              <a:buFont typeface="Wingdings" panose="05000000000000000000" pitchFamily="2" charset="2"/>
              <a:buChar char="§"/>
            </a:pPr>
            <a:r>
              <a:rPr lang="en-GB" sz="2400" dirty="0" err="1" smtClean="0"/>
              <a:t>Beitrag</a:t>
            </a:r>
            <a:r>
              <a:rPr lang="en-GB" sz="2400" dirty="0" smtClean="0"/>
              <a:t> der </a:t>
            </a:r>
            <a:r>
              <a:rPr lang="en-GB" sz="2400" dirty="0" err="1" smtClean="0"/>
              <a:t>Landwirtschaft</a:t>
            </a:r>
            <a:r>
              <a:rPr lang="en-GB" sz="2400" dirty="0" smtClean="0"/>
              <a:t> in EU: 10% </a:t>
            </a:r>
          </a:p>
          <a:p>
            <a:pPr marL="450850" lvl="2" indent="-450850">
              <a:buClrTx/>
              <a:buFont typeface="Wingdings" panose="05000000000000000000" pitchFamily="2" charset="2"/>
              <a:buChar char="§"/>
            </a:pPr>
            <a:r>
              <a:rPr lang="en-GB" sz="2400" b="1" dirty="0" err="1" smtClean="0"/>
              <a:t>Begründung</a:t>
            </a:r>
            <a:r>
              <a:rPr lang="en-GB" sz="2400" b="1" dirty="0" smtClean="0"/>
              <a:t> des </a:t>
            </a:r>
            <a:r>
              <a:rPr lang="en-GB" sz="2400" b="1" dirty="0" err="1" smtClean="0"/>
              <a:t>politischen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Anspruchs</a:t>
            </a:r>
            <a:r>
              <a:rPr lang="en-GB" sz="2400" b="1" dirty="0" smtClean="0"/>
              <a:t> </a:t>
            </a:r>
          </a:p>
          <a:p>
            <a:pPr marL="895350" lvl="4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0" dirty="0" err="1" smtClean="0">
                <a:solidFill>
                  <a:schemeClr val="tx1"/>
                </a:solidFill>
              </a:rPr>
              <a:t>Verpflichtung</a:t>
            </a:r>
            <a:r>
              <a:rPr lang="en-GB" sz="2400" b="0" dirty="0" smtClean="0">
                <a:solidFill>
                  <a:schemeClr val="tx1"/>
                </a:solidFill>
              </a:rPr>
              <a:t> </a:t>
            </a:r>
            <a:r>
              <a:rPr lang="en-GB" sz="2400" b="0" dirty="0" err="1" smtClean="0">
                <a:solidFill>
                  <a:schemeClr val="tx1"/>
                </a:solidFill>
              </a:rPr>
              <a:t>zur</a:t>
            </a:r>
            <a:r>
              <a:rPr lang="en-GB" sz="2400" b="0" dirty="0" smtClean="0">
                <a:solidFill>
                  <a:schemeClr val="tx1"/>
                </a:solidFill>
              </a:rPr>
              <a:t> </a:t>
            </a:r>
            <a:r>
              <a:rPr lang="en-GB" sz="2400" b="0" dirty="0" err="1" smtClean="0">
                <a:solidFill>
                  <a:schemeClr val="tx1"/>
                </a:solidFill>
              </a:rPr>
              <a:t>Emissionsreduktion</a:t>
            </a:r>
            <a:r>
              <a:rPr lang="en-GB" sz="2400" b="0" dirty="0" smtClean="0">
                <a:solidFill>
                  <a:schemeClr val="tx1"/>
                </a:solidFill>
              </a:rPr>
              <a:t> </a:t>
            </a:r>
            <a:r>
              <a:rPr lang="en-GB" sz="2400" b="0" dirty="0" err="1" smtClean="0">
                <a:solidFill>
                  <a:schemeClr val="tx1"/>
                </a:solidFill>
              </a:rPr>
              <a:t>für</a:t>
            </a:r>
            <a:r>
              <a:rPr lang="en-GB" sz="2400" b="0" dirty="0" smtClean="0">
                <a:solidFill>
                  <a:schemeClr val="tx1"/>
                </a:solidFill>
              </a:rPr>
              <a:t> </a:t>
            </a:r>
            <a:br>
              <a:rPr lang="en-GB" sz="2400" b="0" dirty="0" smtClean="0">
                <a:solidFill>
                  <a:schemeClr val="tx1"/>
                </a:solidFill>
              </a:rPr>
            </a:br>
            <a:r>
              <a:rPr lang="en-GB" sz="2400" b="0" dirty="0" smtClean="0">
                <a:solidFill>
                  <a:schemeClr val="tx1"/>
                </a:solidFill>
              </a:rPr>
              <a:t>Transport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b="0" dirty="0" err="1">
                <a:solidFill>
                  <a:schemeClr val="tx1"/>
                </a:solidFill>
              </a:rPr>
              <a:t>Gebäude</a:t>
            </a:r>
            <a:r>
              <a:rPr lang="en-GB" sz="2400" b="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rgbClr val="FF0000"/>
                </a:solidFill>
              </a:rPr>
              <a:t>Landwirtschaft</a:t>
            </a:r>
            <a:r>
              <a:rPr lang="en-GB" sz="2400" b="0" dirty="0">
                <a:solidFill>
                  <a:schemeClr val="tx1"/>
                </a:solidFill>
              </a:rPr>
              <a:t> und </a:t>
            </a:r>
            <a:r>
              <a:rPr lang="en-GB" sz="2400" b="0" dirty="0" err="1" smtClean="0">
                <a:solidFill>
                  <a:schemeClr val="tx1"/>
                </a:solidFill>
              </a:rPr>
              <a:t>Abfall</a:t>
            </a:r>
            <a:r>
              <a:rPr lang="en-GB" sz="2400" b="0" dirty="0" smtClean="0">
                <a:solidFill>
                  <a:schemeClr val="tx1"/>
                </a:solidFill>
              </a:rPr>
              <a:t>: </a:t>
            </a:r>
            <a:br>
              <a:rPr lang="en-GB" sz="2400" b="0" dirty="0" smtClean="0">
                <a:solidFill>
                  <a:schemeClr val="tx1"/>
                </a:solidFill>
              </a:rPr>
            </a:br>
            <a:r>
              <a:rPr lang="en-GB" sz="2400" b="0" dirty="0" smtClean="0">
                <a:solidFill>
                  <a:schemeClr val="tx1"/>
                </a:solidFill>
              </a:rPr>
              <a:t>- 30% (EU) </a:t>
            </a:r>
            <a:r>
              <a:rPr lang="en-GB" sz="2400" b="0" dirty="0" err="1" smtClean="0">
                <a:solidFill>
                  <a:schemeClr val="tx1"/>
                </a:solidFill>
              </a:rPr>
              <a:t>bzw</a:t>
            </a:r>
            <a:r>
              <a:rPr lang="en-GB" sz="2400" b="0" dirty="0" smtClean="0">
                <a:solidFill>
                  <a:schemeClr val="tx1"/>
                </a:solidFill>
              </a:rPr>
              <a:t>. -38% (D) </a:t>
            </a:r>
            <a:r>
              <a:rPr lang="en-GB" sz="2400" b="0" dirty="0" err="1" smtClean="0">
                <a:solidFill>
                  <a:schemeClr val="tx1"/>
                </a:solidFill>
              </a:rPr>
              <a:t>bis</a:t>
            </a:r>
            <a:r>
              <a:rPr lang="en-GB" sz="2400" b="0" dirty="0" smtClean="0">
                <a:solidFill>
                  <a:schemeClr val="tx1"/>
                </a:solidFill>
              </a:rPr>
              <a:t> 2030</a:t>
            </a:r>
          </a:p>
          <a:p>
            <a:pPr marL="285750" lvl="4" indent="-28575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</a:rPr>
              <a:t>Herausforderungen</a:t>
            </a:r>
          </a:p>
          <a:p>
            <a:pPr marL="895350" lvl="5" indent="-379413">
              <a:buFont typeface="Wingdings" panose="05000000000000000000" pitchFamily="2" charset="2"/>
              <a:buChar char="§"/>
            </a:pPr>
            <a:r>
              <a:rPr lang="de-DE" sz="2400" dirty="0" smtClean="0"/>
              <a:t>Trade-offs </a:t>
            </a:r>
          </a:p>
          <a:p>
            <a:pPr marL="1352550" lvl="7" indent="-379413">
              <a:buFont typeface="Wingdings" panose="05000000000000000000" pitchFamily="2" charset="2"/>
              <a:buChar char="§"/>
            </a:pPr>
            <a:r>
              <a:rPr lang="de-DE" sz="2400" dirty="0" smtClean="0"/>
              <a:t>EU versus Entwicklungsländer/ </a:t>
            </a:r>
            <a:br>
              <a:rPr lang="de-DE" sz="2400" dirty="0" smtClean="0"/>
            </a:br>
            <a:r>
              <a:rPr lang="de-DE" sz="2400" dirty="0" smtClean="0"/>
              <a:t>Klimaschutz versus Ernährungssouveränität: </a:t>
            </a:r>
            <a:br>
              <a:rPr lang="de-DE" sz="2400" dirty="0" smtClean="0"/>
            </a:br>
            <a:r>
              <a:rPr lang="de-DE" sz="2400" dirty="0" smtClean="0"/>
              <a:t>„ Sollte bei </a:t>
            </a:r>
            <a:r>
              <a:rPr lang="de-DE" sz="2400" dirty="0"/>
              <a:t>explodierender afrikanischer Fleischnachfrage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die Tierproduktion in der EU oder in Afrika erfolgen?„</a:t>
            </a:r>
          </a:p>
          <a:p>
            <a:pPr marL="1163638" lvl="5" indent="-285750">
              <a:buFont typeface="Wingdings" panose="05000000000000000000" pitchFamily="2" charset="2"/>
              <a:buChar char="§"/>
            </a:pPr>
            <a:r>
              <a:rPr lang="de-DE" sz="2400" dirty="0" smtClean="0"/>
              <a:t>Aktuelle Reformvorschläge GAP</a:t>
            </a:r>
          </a:p>
          <a:p>
            <a:pPr marL="1620838" lvl="6" indent="-285750">
              <a:buFont typeface="Wingdings" panose="05000000000000000000" pitchFamily="2" charset="2"/>
              <a:buChar char="§"/>
            </a:pPr>
            <a:r>
              <a:rPr lang="de-DE" sz="2400" dirty="0" smtClean="0"/>
              <a:t>Klima auch budgetär betont</a:t>
            </a:r>
          </a:p>
          <a:p>
            <a:pPr marL="1620838" lvl="6" indent="-285750">
              <a:buFont typeface="Wingdings" panose="05000000000000000000" pitchFamily="2" charset="2"/>
              <a:buChar char="§"/>
            </a:pPr>
            <a:r>
              <a:rPr lang="de-DE" sz="2400" dirty="0" smtClean="0"/>
              <a:t>Wirkungsindikatoren (Nationale Strategiepläne)?</a:t>
            </a:r>
          </a:p>
          <a:p>
            <a:pPr marL="1620838" lvl="6" indent="-285750">
              <a:buFont typeface="Wingdings" panose="05000000000000000000" pitchFamily="2" charset="2"/>
              <a:buChar char="§"/>
            </a:pPr>
            <a:r>
              <a:rPr lang="de-DE" sz="2400" dirty="0" smtClean="0"/>
              <a:t>Kein „</a:t>
            </a:r>
            <a:r>
              <a:rPr lang="de-DE" sz="2400" dirty="0" err="1" smtClean="0"/>
              <a:t>race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bottom</a:t>
            </a:r>
            <a:r>
              <a:rPr lang="de-DE" sz="2400" dirty="0" smtClean="0"/>
              <a:t>“ zwischen MS</a:t>
            </a:r>
          </a:p>
          <a:p>
            <a:pPr marL="1620838" lvl="6" indent="-285750">
              <a:buFont typeface="Wingdings" panose="05000000000000000000" pitchFamily="2" charset="2"/>
              <a:buChar char="§"/>
            </a:pPr>
            <a:endParaRPr lang="de-DE" sz="2000" dirty="0" smtClean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-36512" y="-291846"/>
            <a:ext cx="6911975" cy="1079971"/>
          </a:xfrm>
        </p:spPr>
        <p:txBody>
          <a:bodyPr/>
          <a:lstStyle/>
          <a:p>
            <a:r>
              <a:rPr lang="en-GB" dirty="0" smtClean="0"/>
              <a:t>(1) </a:t>
            </a:r>
            <a:r>
              <a:rPr lang="en-GB" dirty="0" err="1" smtClean="0"/>
              <a:t>Beitrag</a:t>
            </a:r>
            <a:r>
              <a:rPr lang="en-GB" dirty="0" smtClean="0"/>
              <a:t> </a:t>
            </a:r>
            <a:r>
              <a:rPr lang="en-GB" dirty="0" err="1" smtClean="0"/>
              <a:t>zum</a:t>
            </a:r>
            <a:r>
              <a:rPr lang="en-GB" dirty="0" smtClean="0"/>
              <a:t> </a:t>
            </a:r>
            <a:r>
              <a:rPr lang="en-GB" dirty="0" err="1" smtClean="0"/>
              <a:t>Klimaschutz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43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6"/>
          <p:cNvSpPr>
            <a:spLocks noGrp="1"/>
          </p:cNvSpPr>
          <p:nvPr>
            <p:ph idx="1"/>
          </p:nvPr>
        </p:nvSpPr>
        <p:spPr>
          <a:xfrm>
            <a:off x="81285" y="264719"/>
            <a:ext cx="9266038" cy="648072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285750" indent="-285750"/>
            <a:endParaRPr lang="de-DE" sz="2000" dirty="0"/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en-GB" sz="3100" b="1" dirty="0" err="1" smtClean="0"/>
              <a:t>Wirklichkeit</a:t>
            </a:r>
            <a:r>
              <a:rPr lang="en-GB" sz="3100" b="1" dirty="0" smtClean="0"/>
              <a:t> </a:t>
            </a:r>
          </a:p>
          <a:p>
            <a:pPr marL="719138" lvl="6" indent="-365125">
              <a:buFont typeface="Wingdings" panose="05000000000000000000" pitchFamily="2" charset="2"/>
              <a:buChar char="§"/>
            </a:pPr>
            <a:r>
              <a:rPr lang="de-DE" sz="3100" dirty="0" smtClean="0"/>
              <a:t>Einfluss von  Landwirtschaft, Nahrungssicherheit auf </a:t>
            </a:r>
            <a:br>
              <a:rPr lang="de-DE" sz="3100" dirty="0" smtClean="0"/>
            </a:br>
            <a:r>
              <a:rPr lang="de-DE" sz="3100" dirty="0" smtClean="0"/>
              <a:t>Flucht nicht eindeutig! </a:t>
            </a:r>
          </a:p>
          <a:p>
            <a:pPr marL="719138" lvl="6" indent="-365125">
              <a:buFont typeface="Wingdings" panose="05000000000000000000" pitchFamily="2" charset="2"/>
              <a:buChar char="§"/>
            </a:pPr>
            <a:r>
              <a:rPr lang="de-DE" sz="3100" dirty="0" smtClean="0"/>
              <a:t>Umgekehrt deutlicher</a:t>
            </a:r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1300" dirty="0" smtClean="0"/>
          </a:p>
          <a:p>
            <a:pPr marL="354013" lvl="6" indent="0" algn="ctr">
              <a:buNone/>
            </a:pPr>
            <a:r>
              <a:rPr lang="de-DE" sz="2300" b="1" dirty="0" smtClean="0"/>
              <a:t>Nahrungskrisen: Flucht und Konflikte nehmen als Ursache zu </a:t>
            </a:r>
            <a:br>
              <a:rPr lang="de-DE" sz="2300" b="1" dirty="0" smtClean="0"/>
            </a:br>
            <a:r>
              <a:rPr lang="de-DE" sz="2300" b="1" dirty="0" smtClean="0"/>
              <a:t>(Anzahl Krisenländer, Ursachen), FAO </a:t>
            </a:r>
            <a:r>
              <a:rPr lang="de-DE" sz="2300" b="1" dirty="0" err="1" smtClean="0"/>
              <a:t>Crop</a:t>
            </a:r>
            <a:r>
              <a:rPr lang="de-DE" sz="2300" b="1" dirty="0" smtClean="0"/>
              <a:t> </a:t>
            </a:r>
            <a:r>
              <a:rPr lang="de-DE" sz="2300" b="1" dirty="0" err="1" smtClean="0"/>
              <a:t>Prospects</a:t>
            </a:r>
            <a:r>
              <a:rPr lang="de-DE" sz="2300" b="1" dirty="0" smtClean="0"/>
              <a:t> Sept. 2016</a:t>
            </a:r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100" dirty="0"/>
          </a:p>
          <a:p>
            <a:pPr marL="719138" lvl="6" indent="-365125">
              <a:buFont typeface="Wingdings" panose="05000000000000000000" pitchFamily="2" charset="2"/>
              <a:buChar char="§"/>
            </a:pPr>
            <a:endParaRPr lang="de-DE" sz="300" dirty="0" smtClean="0"/>
          </a:p>
          <a:p>
            <a:pPr marL="360363" lvl="7" indent="0">
              <a:buNone/>
            </a:pPr>
            <a:r>
              <a:rPr lang="de-DE" sz="2600" b="1" dirty="0" smtClean="0">
                <a:cs typeface="Arial" panose="020B0604020202020204" pitchFamily="34" charset="0"/>
              </a:rPr>
              <a:t>►</a:t>
            </a:r>
            <a:r>
              <a:rPr 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b="1" dirty="0" smtClean="0"/>
              <a:t> Zerstört unsere  Landwirtschaft die Lebensgrundlage in Entwicklungs-ländern und fördert Migration und Konflikte? </a:t>
            </a:r>
            <a:endParaRPr lang="de-DE" sz="2000" dirty="0" smtClean="0"/>
          </a:p>
          <a:p>
            <a:pPr marL="1347788" lvl="8" indent="-184150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1163638" lvl="5" indent="-285750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1163638" lvl="5" indent="-285750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1620838" lvl="6" indent="-285750">
              <a:buFont typeface="Wingdings" panose="05000000000000000000" pitchFamily="2" charset="2"/>
              <a:buChar char="§"/>
            </a:pPr>
            <a:endParaRPr lang="de-DE" sz="2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1654-BF52-CA4E-9D41-7278B0E23321}" type="datetime1">
              <a:rPr lang="de-DE" smtClean="0"/>
              <a:t>05.12.2018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3568" y="6599187"/>
            <a:ext cx="5832475" cy="268542"/>
          </a:xfrm>
        </p:spPr>
        <p:txBody>
          <a:bodyPr/>
          <a:lstStyle/>
          <a:p>
            <a:r>
              <a:rPr lang="de-DE" dirty="0" smtClean="0"/>
              <a:t>Bettina Rudloff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546586"/>
            <a:ext cx="578654" cy="268542"/>
          </a:xfrm>
        </p:spPr>
        <p:txBody>
          <a:bodyPr/>
          <a:lstStyle/>
          <a:p>
            <a:fld id="{30DD8CAD-C410-384E-850E-4F4EEE2172DA}" type="slidenum">
              <a:rPr lang="de-DE" smtClean="0"/>
              <a:t>7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256" y="-174427"/>
            <a:ext cx="8097802" cy="675307"/>
          </a:xfrm>
        </p:spPr>
        <p:txBody>
          <a:bodyPr/>
          <a:lstStyle/>
          <a:p>
            <a:r>
              <a:rPr lang="en-GB" dirty="0" smtClean="0"/>
              <a:t>(2) </a:t>
            </a:r>
            <a:r>
              <a:rPr lang="en-GB" dirty="0" err="1" smtClean="0"/>
              <a:t>Friedenssicherung</a:t>
            </a:r>
            <a:r>
              <a:rPr lang="en-GB" dirty="0" smtClean="0"/>
              <a:t>  und </a:t>
            </a:r>
            <a:r>
              <a:rPr lang="en-GB" dirty="0" err="1" smtClean="0"/>
              <a:t>Fluchtlösung</a:t>
            </a:r>
            <a:endParaRPr lang="en-GB" noProof="0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090872"/>
              </p:ext>
            </p:extLst>
          </p:nvPr>
        </p:nvGraphicFramePr>
        <p:xfrm>
          <a:off x="1707033" y="2204864"/>
          <a:ext cx="6414025" cy="384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87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1654-BF52-CA4E-9D41-7278B0E23321}" type="datetime1">
              <a:rPr lang="de-DE" smtClean="0"/>
              <a:t>05.12.2018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3568" y="6509277"/>
            <a:ext cx="5832475" cy="268542"/>
          </a:xfrm>
        </p:spPr>
        <p:txBody>
          <a:bodyPr/>
          <a:lstStyle/>
          <a:p>
            <a:r>
              <a:rPr lang="de-DE" dirty="0" smtClean="0"/>
              <a:t>Bettina Rudloff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546586"/>
            <a:ext cx="578654" cy="268542"/>
          </a:xfrm>
        </p:spPr>
        <p:txBody>
          <a:bodyPr/>
          <a:lstStyle/>
          <a:p>
            <a:fld id="{30DD8CAD-C410-384E-850E-4F4EEE2172DA}" type="slidenum">
              <a:rPr lang="de-DE" smtClean="0"/>
              <a:t>8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256" y="-174427"/>
            <a:ext cx="8097802" cy="675307"/>
          </a:xfrm>
        </p:spPr>
        <p:txBody>
          <a:bodyPr/>
          <a:lstStyle/>
          <a:p>
            <a:r>
              <a:rPr lang="en-GB" dirty="0" smtClean="0"/>
              <a:t>(2) </a:t>
            </a:r>
            <a:r>
              <a:rPr lang="en-GB" dirty="0" err="1" smtClean="0"/>
              <a:t>Friedenssicherung</a:t>
            </a:r>
            <a:r>
              <a:rPr lang="en-GB" dirty="0" smtClean="0"/>
              <a:t> und </a:t>
            </a:r>
            <a:r>
              <a:rPr lang="en-GB" dirty="0" err="1" smtClean="0"/>
              <a:t>Fluchtlösung</a:t>
            </a:r>
            <a:endParaRPr lang="en-GB" noProof="0" dirty="0"/>
          </a:p>
        </p:txBody>
      </p:sp>
      <p:sp>
        <p:nvSpPr>
          <p:cNvPr id="11" name="Inhaltsplatzhalter 6"/>
          <p:cNvSpPr>
            <a:spLocks noGrp="1"/>
          </p:cNvSpPr>
          <p:nvPr>
            <p:ph idx="1"/>
          </p:nvPr>
        </p:nvSpPr>
        <p:spPr>
          <a:xfrm>
            <a:off x="-141981" y="384365"/>
            <a:ext cx="9492816" cy="6476339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GB" sz="2400" b="1" dirty="0" smtClean="0"/>
              <a:t> </a:t>
            </a:r>
          </a:p>
          <a:p>
            <a:pPr marL="244475" lvl="6" indent="0">
              <a:spcBef>
                <a:spcPts val="1200"/>
              </a:spcBef>
              <a:buNone/>
            </a:pPr>
            <a:r>
              <a:rPr lang="de-DE" sz="2000" b="1" dirty="0" smtClean="0"/>
              <a:t>(a) „Schädliche“ EU-Agrarexporte</a:t>
            </a:r>
            <a:r>
              <a:rPr lang="de-DE" sz="2000" dirty="0" smtClean="0"/>
              <a:t> (Geflügel, Milch) </a:t>
            </a:r>
            <a:br>
              <a:rPr lang="de-DE" sz="2000" dirty="0" smtClean="0"/>
            </a:br>
            <a:r>
              <a:rPr lang="de-DE" sz="2000" dirty="0" smtClean="0"/>
              <a:t>zerstören lokale Märkte in Entwicklungsländern</a:t>
            </a:r>
          </a:p>
          <a:p>
            <a:pPr marL="987425" lvl="7" indent="-285750">
              <a:buFont typeface="Wingdings" panose="05000000000000000000" pitchFamily="2" charset="2"/>
              <a:buChar char="§"/>
            </a:pPr>
            <a:r>
              <a:rPr lang="de-DE" sz="2000" dirty="0" smtClean="0"/>
              <a:t>Individuell sehr unterschiedlich in Importländern</a:t>
            </a:r>
          </a:p>
          <a:p>
            <a:pPr marL="987425" lvl="7" indent="-285750">
              <a:buFont typeface="Wingdings" panose="05000000000000000000" pitchFamily="2" charset="2"/>
              <a:buChar char="§"/>
            </a:pPr>
            <a:r>
              <a:rPr lang="de-DE" sz="2000" dirty="0" smtClean="0"/>
              <a:t>Kostenunterschiede entscheidend, nicht Subventionen</a:t>
            </a:r>
          </a:p>
          <a:p>
            <a:pPr marL="244475" lvl="6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de-DE" sz="2000" dirty="0" smtClean="0">
                <a:cs typeface="Arial" panose="020B0604020202020204" pitchFamily="34" charset="0"/>
              </a:rPr>
              <a:t>Herausforderung für die GAP</a:t>
            </a:r>
          </a:p>
          <a:p>
            <a:pPr marL="1044575" lvl="7" indent="-342900"/>
            <a:r>
              <a:rPr lang="de-DE" sz="2000" dirty="0" smtClean="0"/>
              <a:t>Keine Exportsubventionen mehr, fast entkoppelte Zahlungen</a:t>
            </a:r>
          </a:p>
          <a:p>
            <a:pPr marL="1044575" lvl="7" indent="-342900"/>
            <a:r>
              <a:rPr lang="de-DE" sz="2000" dirty="0" smtClean="0"/>
              <a:t>Kopplung begrenzen, Kohärenz mit Entwicklungs- und Handelspolitik </a:t>
            </a:r>
          </a:p>
          <a:p>
            <a:pPr marL="1158875" lvl="8" indent="0">
              <a:buNone/>
            </a:pPr>
            <a:endParaRPr lang="de-DE" sz="2000" dirty="0" smtClean="0"/>
          </a:p>
          <a:p>
            <a:pPr marL="244475" lvl="7" indent="0">
              <a:buNone/>
            </a:pPr>
            <a:r>
              <a:rPr lang="de-DE" sz="2000" b="1" dirty="0" smtClean="0"/>
              <a:t>(b) „Schädliche“ EU-Agrarimporte</a:t>
            </a:r>
            <a:r>
              <a:rPr lang="de-DE" sz="2000" dirty="0" smtClean="0"/>
              <a:t> (Palmöl, Soja) mit Anbaurisiken im Exportland </a:t>
            </a:r>
          </a:p>
          <a:p>
            <a:pPr marL="977900" lvl="7" indent="-268288">
              <a:buFont typeface="Wingdings" panose="05000000000000000000" pitchFamily="2" charset="2"/>
              <a:buChar char="§"/>
            </a:pPr>
            <a:r>
              <a:rPr lang="de-DE" sz="2000" dirty="0" smtClean="0"/>
              <a:t>Soja: </a:t>
            </a:r>
          </a:p>
          <a:p>
            <a:pPr marL="1592262" lvl="7" indent="-342900"/>
            <a:r>
              <a:rPr lang="de-DE" sz="2000" dirty="0" smtClean="0"/>
              <a:t>Risiken im Anbauland durch futterabhängige Tierhaltung in der EU</a:t>
            </a:r>
          </a:p>
          <a:p>
            <a:pPr marL="334962" lvl="5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de-DE" sz="2000" dirty="0" smtClean="0">
                <a:cs typeface="Arial" panose="020B0604020202020204" pitchFamily="34" charset="0"/>
              </a:rPr>
              <a:t>Herausforderung für die GAP</a:t>
            </a:r>
          </a:p>
          <a:p>
            <a:pPr marL="1135062" lvl="6" indent="-342900"/>
            <a:r>
              <a:rPr lang="de-DE" sz="2000" dirty="0" smtClean="0"/>
              <a:t>Verbrauch und Produktion durch Internalisierung begrenzen: Klimaschutzbedingungen verschärfen</a:t>
            </a:r>
          </a:p>
          <a:p>
            <a:pPr marL="1135062" lvl="6" indent="-342900"/>
            <a:r>
              <a:rPr lang="de-DE" sz="2000" dirty="0" smtClean="0"/>
              <a:t>Kohärenz mit Handelspolitik (Importzertifizierung) und Steuerpolitik</a:t>
            </a:r>
          </a:p>
          <a:p>
            <a:pPr marL="1135062" lvl="6" indent="-342900"/>
            <a:endParaRPr lang="de-DE" sz="1200" dirty="0" smtClean="0"/>
          </a:p>
          <a:p>
            <a:pPr marL="244475" lvl="7" indent="0">
              <a:buNone/>
            </a:pPr>
            <a:r>
              <a:rPr lang="de-DE" sz="2000" b="1" dirty="0" smtClean="0"/>
              <a:t>(c) Klimawirkung  und Ernteausfälle </a:t>
            </a:r>
            <a:r>
              <a:rPr lang="de-DE" sz="2000" dirty="0" smtClean="0"/>
              <a:t>für Entwicklungsländer</a:t>
            </a:r>
          </a:p>
          <a:p>
            <a:pPr marL="334962" lvl="5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de-DE" sz="2000" dirty="0">
                <a:cs typeface="Arial" panose="020B0604020202020204" pitchFamily="34" charset="0"/>
              </a:rPr>
              <a:t>Herausforderung </a:t>
            </a:r>
            <a:r>
              <a:rPr lang="de-DE" sz="2000" dirty="0" smtClean="0">
                <a:cs typeface="Arial" panose="020B0604020202020204" pitchFamily="34" charset="0"/>
              </a:rPr>
              <a:t>für die GAP</a:t>
            </a:r>
            <a:endParaRPr lang="de-DE" sz="2000" dirty="0">
              <a:cs typeface="Arial" panose="020B0604020202020204" pitchFamily="34" charset="0"/>
            </a:endParaRPr>
          </a:p>
          <a:p>
            <a:pPr marL="1135062" lvl="6" indent="-342900"/>
            <a:r>
              <a:rPr lang="de-DE" sz="2000" dirty="0" smtClean="0"/>
              <a:t>Klimaschutzbedingungen verschärfen</a:t>
            </a:r>
            <a:endParaRPr lang="de-DE" sz="2000" dirty="0"/>
          </a:p>
          <a:p>
            <a:pPr marL="244475" lvl="7" indent="0">
              <a:buNone/>
            </a:pPr>
            <a:endParaRPr lang="de-DE" sz="2000" dirty="0" smtClean="0"/>
          </a:p>
          <a:p>
            <a:pPr marL="1347788" lvl="8" indent="-184150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1163638" lvl="5" indent="-285750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1163638" lvl="5" indent="-285750"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 marL="1620838" lvl="6" indent="-285750">
              <a:buFont typeface="Wingdings" panose="05000000000000000000" pitchFamily="2" charset="2"/>
              <a:buChar char="§"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13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1654-BF52-CA4E-9D41-7278B0E23321}" type="datetime1">
              <a:rPr lang="de-DE" smtClean="0"/>
              <a:t>05.12.2018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3568" y="6509277"/>
            <a:ext cx="5832475" cy="268542"/>
          </a:xfrm>
        </p:spPr>
        <p:txBody>
          <a:bodyPr/>
          <a:lstStyle/>
          <a:p>
            <a:r>
              <a:rPr lang="de-DE" dirty="0" smtClean="0"/>
              <a:t>Bettina Rudloff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546586"/>
            <a:ext cx="578654" cy="268542"/>
          </a:xfrm>
        </p:spPr>
        <p:txBody>
          <a:bodyPr/>
          <a:lstStyle/>
          <a:p>
            <a:fld id="{30DD8CAD-C410-384E-850E-4F4EEE2172DA}" type="slidenum">
              <a:rPr lang="de-DE" smtClean="0"/>
              <a:t>9</a:t>
            </a:fld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07504" y="28720"/>
            <a:ext cx="8097802" cy="6753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47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Ausblick</a:t>
            </a:r>
            <a:r>
              <a:rPr lang="en-GB" dirty="0" smtClean="0"/>
              <a:t> und </a:t>
            </a:r>
            <a:r>
              <a:rPr lang="en-GB" dirty="0" err="1" smtClean="0"/>
              <a:t>Grenzen</a:t>
            </a:r>
            <a:endParaRPr lang="en-GB" dirty="0"/>
          </a:p>
        </p:txBody>
      </p:sp>
      <p:sp>
        <p:nvSpPr>
          <p:cNvPr id="10" name="Inhaltsplatzhalter 6"/>
          <p:cNvSpPr>
            <a:spLocks noGrp="1"/>
          </p:cNvSpPr>
          <p:nvPr>
            <p:ph idx="1"/>
          </p:nvPr>
        </p:nvSpPr>
        <p:spPr>
          <a:xfrm>
            <a:off x="15988" y="476672"/>
            <a:ext cx="9217024" cy="5719160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endParaRPr lang="de-DE" sz="2000" dirty="0"/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de-DE" sz="2400" b="1" dirty="0" smtClean="0"/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sz="2400" b="1" dirty="0"/>
              <a:t>Andere politische Prioritäten jenseits Art. 39 </a:t>
            </a:r>
            <a:r>
              <a:rPr lang="de-DE" sz="2400" b="1" dirty="0" smtClean="0"/>
              <a:t>nehmen </a:t>
            </a:r>
            <a:r>
              <a:rPr lang="de-DE" sz="2400" b="1" dirty="0"/>
              <a:t>zu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sz="2400" b="1" dirty="0" smtClean="0"/>
              <a:t>Eigenformulierte Kohärenzanspruch der EU wird wichtiger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sz="2400" b="1" dirty="0" smtClean="0"/>
              <a:t>Aber dennoch „Silo“- Entscheidungen innerhalb relevanter Politiken</a:t>
            </a:r>
          </a:p>
          <a:p>
            <a:endParaRPr lang="de-DE" sz="2400" b="1" dirty="0" smtClean="0"/>
          </a:p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de-DE" sz="2400" b="1" dirty="0" smtClean="0"/>
              <a:t>Verbesserungen</a:t>
            </a:r>
          </a:p>
          <a:p>
            <a:pPr marL="540363" lvl="1" indent="-360363">
              <a:buFont typeface="Wingdings" panose="05000000000000000000" pitchFamily="2" charset="2"/>
              <a:buChar char="§"/>
            </a:pPr>
            <a:r>
              <a:rPr lang="de-DE" sz="2400" b="1" dirty="0" smtClean="0"/>
              <a:t>Kohärenzsicherung gegen „Silos“</a:t>
            </a:r>
          </a:p>
          <a:p>
            <a:pPr marL="900363" lvl="3" indent="-360363">
              <a:buFont typeface="Wingdings" panose="05000000000000000000" pitchFamily="2" charset="2"/>
              <a:buChar char="§"/>
            </a:pPr>
            <a:r>
              <a:rPr lang="de-DE" sz="2400" dirty="0" smtClean="0"/>
              <a:t>Bestehende Bewertungssysteme verbessern: RIAs, SIAs</a:t>
            </a:r>
          </a:p>
          <a:p>
            <a:pPr marL="900363" lvl="3" indent="-360363">
              <a:buFont typeface="Wingdings" panose="05000000000000000000" pitchFamily="2" charset="2"/>
              <a:buChar char="§"/>
            </a:pPr>
            <a:r>
              <a:rPr lang="de-DE" sz="2400" dirty="0" smtClean="0"/>
              <a:t>Umfassenden </a:t>
            </a:r>
            <a:r>
              <a:rPr lang="de-DE" sz="2400" dirty="0" err="1" smtClean="0"/>
              <a:t>Monitoringmechanismus</a:t>
            </a:r>
            <a:r>
              <a:rPr lang="de-DE" sz="2400" dirty="0" smtClean="0"/>
              <a:t> der GAP zu externen Auswirkungen gründen</a:t>
            </a:r>
          </a:p>
          <a:p>
            <a:pPr marL="900363" lvl="3" indent="-360363">
              <a:buFont typeface="Wingdings" panose="05000000000000000000" pitchFamily="2" charset="2"/>
              <a:buChar char="§"/>
            </a:pPr>
            <a:r>
              <a:rPr lang="de-DE" sz="2400" dirty="0" smtClean="0"/>
              <a:t>Neue nationale Strategiepläne GAP: </a:t>
            </a:r>
            <a:br>
              <a:rPr lang="de-DE" sz="2400" dirty="0" smtClean="0"/>
            </a:br>
            <a:r>
              <a:rPr lang="de-DE" sz="2400" dirty="0" smtClean="0"/>
              <a:t>Klimawirkung als Indikatoren </a:t>
            </a:r>
          </a:p>
          <a:p>
            <a:pPr marL="900363" lvl="3" indent="-360363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540363" lvl="1" indent="-360363">
              <a:buFont typeface="Wingdings" panose="05000000000000000000" pitchFamily="2" charset="2"/>
              <a:buChar char="§"/>
            </a:pPr>
            <a:r>
              <a:rPr lang="de-DE" sz="2400" b="1" dirty="0" smtClean="0">
                <a:cs typeface="Arial" panose="020B0604020202020204" pitchFamily="34" charset="0"/>
              </a:rPr>
              <a:t>Trade-offs klar benennen und Verlierer kompensieren: </a:t>
            </a:r>
          </a:p>
          <a:p>
            <a:pPr lvl="1" indent="0">
              <a:buNone/>
              <a:tabLst>
                <a:tab pos="542925" algn="l"/>
              </a:tabLst>
            </a:pPr>
            <a:r>
              <a:rPr lang="de-DE" sz="2400" b="1" dirty="0"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cs typeface="Arial" panose="020B0604020202020204" pitchFamily="34" charset="0"/>
              </a:rPr>
              <a:t>es gibt kein </a:t>
            </a:r>
            <a:r>
              <a:rPr lang="de-DE" sz="2400" b="1" dirty="0" err="1" smtClean="0">
                <a:cs typeface="Arial" panose="020B0604020202020204" pitchFamily="34" charset="0"/>
              </a:rPr>
              <a:t>win-win</a:t>
            </a:r>
            <a:r>
              <a:rPr lang="de-DE" sz="2400" b="1" dirty="0" smtClean="0">
                <a:cs typeface="Arial" panose="020B0604020202020204" pitchFamily="34" charset="0"/>
              </a:rPr>
              <a:t> für alle Akteure zu jeder Zeit</a:t>
            </a:r>
            <a:endParaRPr lang="de-DE" sz="2400" b="1" dirty="0"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de-DE" sz="2400" b="1" dirty="0" smtClean="0"/>
          </a:p>
          <a:p>
            <a:pPr marL="720363" lvl="2" indent="-360363">
              <a:buFont typeface="Wingdings" panose="05000000000000000000" pitchFamily="2" charset="2"/>
              <a:buChar char="§"/>
            </a:pPr>
            <a:endParaRPr lang="de-DE" sz="2400" b="1" dirty="0" smtClean="0"/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2648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SWP Farben">
      <a:dk1>
        <a:srgbClr val="000000"/>
      </a:dk1>
      <a:lt1>
        <a:srgbClr val="FFFFFF"/>
      </a:lt1>
      <a:dk2>
        <a:srgbClr val="424242"/>
      </a:dk2>
      <a:lt2>
        <a:srgbClr val="E3EDF0"/>
      </a:lt2>
      <a:accent1>
        <a:srgbClr val="B37C00"/>
      </a:accent1>
      <a:accent2>
        <a:srgbClr val="004778"/>
      </a:accent2>
      <a:accent3>
        <a:srgbClr val="702B2B"/>
      </a:accent3>
      <a:accent4>
        <a:srgbClr val="699470"/>
      </a:accent4>
      <a:accent5>
        <a:srgbClr val="99B5BA"/>
      </a:accent5>
      <a:accent6>
        <a:srgbClr val="7A214A"/>
      </a:accent6>
      <a:hlink>
        <a:srgbClr val="004778"/>
      </a:hlink>
      <a:folHlink>
        <a:srgbClr val="7A214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P_PPT_Englisch.potx" id="{68CCB955-BD27-459D-93B4-DF2CA4C9BAAD}" vid="{D4A20CA2-09A0-4D31-9A75-92F846B68B7B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SWP_PPT_Englisch</Template>
  <TotalTime>0</TotalTime>
  <Words>228</Words>
  <Application>Microsoft Office PowerPoint</Application>
  <PresentationFormat>Bildschirmpräsentation (4:3)</PresentationFormat>
  <Paragraphs>167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Symbol</vt:lpstr>
      <vt:lpstr>Wingdings</vt:lpstr>
      <vt:lpstr>Office-Design</vt:lpstr>
      <vt:lpstr> Anspruch, Wirklichkeit und  Herausforderungen der EU-Agrarpolitik  (und ihre Grenzen)</vt:lpstr>
      <vt:lpstr>Klassische Ansprüche an Politik und die GAP  </vt:lpstr>
      <vt:lpstr>PowerPoint-Präsentation</vt:lpstr>
      <vt:lpstr>Aktuell veränderte Ansprüche an die GAP   </vt:lpstr>
      <vt:lpstr>Aktuelle veränderte Ansprüche an die GAP </vt:lpstr>
      <vt:lpstr>(1) Beitrag zum Klimaschutz </vt:lpstr>
      <vt:lpstr>(2) Friedenssicherung  und Fluchtlösung</vt:lpstr>
      <vt:lpstr>(2) Friedenssicherung und Fluchtlösung</vt:lpstr>
      <vt:lpstr>PowerPoint-Präsentation</vt:lpstr>
    </vt:vector>
  </TitlesOfParts>
  <Company>SWP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auch zweizeilig</dc:title>
  <dc:creator>Rudloff, Bettina</dc:creator>
  <cp:lastModifiedBy>Rudloff, Bettina</cp:lastModifiedBy>
  <cp:revision>146</cp:revision>
  <cp:lastPrinted>2018-12-05T09:18:19Z</cp:lastPrinted>
  <dcterms:created xsi:type="dcterms:W3CDTF">2018-11-08T12:39:52Z</dcterms:created>
  <dcterms:modified xsi:type="dcterms:W3CDTF">2018-12-05T14:40:02Z</dcterms:modified>
</cp:coreProperties>
</file>